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7"/>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5" r:id="rId38"/>
    <p:sldId id="296" r:id="rId39"/>
    <p:sldId id="297" r:id="rId40"/>
    <p:sldId id="293" r:id="rId41"/>
    <p:sldId id="294" r:id="rId42"/>
    <p:sldId id="298" r:id="rId43"/>
    <p:sldId id="299" r:id="rId44"/>
    <p:sldId id="300" r:id="rId45"/>
    <p:sldId id="301" r:id="rId46"/>
    <p:sldId id="302" r:id="rId47"/>
    <p:sldId id="303" r:id="rId48"/>
    <p:sldId id="306" r:id="rId49"/>
    <p:sldId id="304" r:id="rId50"/>
    <p:sldId id="305" r:id="rId51"/>
    <p:sldId id="307" r:id="rId52"/>
    <p:sldId id="308" r:id="rId53"/>
    <p:sldId id="309" r:id="rId54"/>
    <p:sldId id="310" r:id="rId55"/>
    <p:sldId id="315" r:id="rId56"/>
    <p:sldId id="317" r:id="rId57"/>
    <p:sldId id="316" r:id="rId58"/>
    <p:sldId id="311" r:id="rId59"/>
    <p:sldId id="312" r:id="rId60"/>
    <p:sldId id="313" r:id="rId61"/>
    <p:sldId id="322" r:id="rId62"/>
    <p:sldId id="323" r:id="rId63"/>
    <p:sldId id="314" r:id="rId64"/>
    <p:sldId id="318" r:id="rId65"/>
    <p:sldId id="319" r:id="rId66"/>
    <p:sldId id="320" r:id="rId67"/>
    <p:sldId id="321" r:id="rId68"/>
    <p:sldId id="324" r:id="rId69"/>
    <p:sldId id="325" r:id="rId70"/>
    <p:sldId id="326" r:id="rId71"/>
    <p:sldId id="329" r:id="rId72"/>
    <p:sldId id="327" r:id="rId73"/>
    <p:sldId id="328"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8" r:id="rId105"/>
    <p:sldId id="369" r:id="rId106"/>
    <p:sldId id="370" r:id="rId107"/>
    <p:sldId id="371" r:id="rId108"/>
    <p:sldId id="360" r:id="rId109"/>
    <p:sldId id="361" r:id="rId110"/>
    <p:sldId id="362" r:id="rId111"/>
    <p:sldId id="363" r:id="rId112"/>
    <p:sldId id="364" r:id="rId113"/>
    <p:sldId id="365" r:id="rId114"/>
    <p:sldId id="366" r:id="rId115"/>
    <p:sldId id="367" r:id="rId1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EA055B-4AC9-45F3-85A3-E8DDEEF5AD35}" type="datetimeFigureOut">
              <a:rPr lang="en-US" smtClean="0"/>
              <a:t>6/5/2024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EC3A6C-8749-473F-8B9D-D42055E8F967}" type="slidenum">
              <a:rPr lang="en-US" smtClean="0"/>
              <a:t>‹#›</a:t>
            </a:fld>
            <a:endParaRPr lang="en-US"/>
          </a:p>
        </p:txBody>
      </p:sp>
    </p:spTree>
    <p:extLst>
      <p:ext uri="{BB962C8B-B14F-4D97-AF65-F5344CB8AC3E}">
        <p14:creationId xmlns:p14="http://schemas.microsoft.com/office/powerpoint/2010/main" val="777597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EC3A6C-8749-473F-8B9D-D42055E8F967}" type="slidenum">
              <a:rPr lang="en-US" smtClean="0"/>
              <a:t>31</a:t>
            </a:fld>
            <a:endParaRPr lang="en-US"/>
          </a:p>
        </p:txBody>
      </p:sp>
    </p:spTree>
    <p:extLst>
      <p:ext uri="{BB962C8B-B14F-4D97-AF65-F5344CB8AC3E}">
        <p14:creationId xmlns:p14="http://schemas.microsoft.com/office/powerpoint/2010/main" val="3305803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F47EC-A5CB-B256-40B5-9E5B839E85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D528C3-E582-2815-C3FA-35E3539F6F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80E150F-1E78-427C-0639-F2DCFA16B68D}"/>
              </a:ext>
            </a:extLst>
          </p:cNvPr>
          <p:cNvSpPr>
            <a:spLocks noGrp="1"/>
          </p:cNvSpPr>
          <p:nvPr>
            <p:ph type="dt" sz="half" idx="10"/>
          </p:nvPr>
        </p:nvSpPr>
        <p:spPr/>
        <p:txBody>
          <a:bodyPr/>
          <a:lstStyle/>
          <a:p>
            <a:fld id="{C7E21B09-08ED-4D58-82D8-29E3E22BDEB9}" type="datetimeFigureOut">
              <a:rPr lang="en-US" smtClean="0"/>
              <a:t>6/5/2024</a:t>
            </a:fld>
            <a:endParaRPr lang="en-US"/>
          </a:p>
        </p:txBody>
      </p:sp>
      <p:sp>
        <p:nvSpPr>
          <p:cNvPr id="5" name="Footer Placeholder 4">
            <a:extLst>
              <a:ext uri="{FF2B5EF4-FFF2-40B4-BE49-F238E27FC236}">
                <a16:creationId xmlns:a16="http://schemas.microsoft.com/office/drawing/2014/main" id="{61E933B7-C87A-7705-BFF8-EC7BF1E066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8DDCB7-3C49-9725-FC6D-7547FEBA214A}"/>
              </a:ext>
            </a:extLst>
          </p:cNvPr>
          <p:cNvSpPr>
            <a:spLocks noGrp="1"/>
          </p:cNvSpPr>
          <p:nvPr>
            <p:ph type="sldNum" sz="quarter" idx="12"/>
          </p:nvPr>
        </p:nvSpPr>
        <p:spPr/>
        <p:txBody>
          <a:bodyPr/>
          <a:lstStyle/>
          <a:p>
            <a:fld id="{025944B4-922B-4F87-865A-880018C25413}" type="slidenum">
              <a:rPr lang="en-US" smtClean="0"/>
              <a:t>‹#›</a:t>
            </a:fld>
            <a:endParaRPr lang="en-US"/>
          </a:p>
        </p:txBody>
      </p:sp>
    </p:spTree>
    <p:extLst>
      <p:ext uri="{BB962C8B-B14F-4D97-AF65-F5344CB8AC3E}">
        <p14:creationId xmlns:p14="http://schemas.microsoft.com/office/powerpoint/2010/main" val="3641814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48544-C318-7E81-23FD-C51B8149F5A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02398F-03C3-6FAC-95DF-F553AB4A92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CC3341-18F9-FF0C-D6CD-0660CE9FFFB6}"/>
              </a:ext>
            </a:extLst>
          </p:cNvPr>
          <p:cNvSpPr>
            <a:spLocks noGrp="1"/>
          </p:cNvSpPr>
          <p:nvPr>
            <p:ph type="dt" sz="half" idx="10"/>
          </p:nvPr>
        </p:nvSpPr>
        <p:spPr/>
        <p:txBody>
          <a:bodyPr/>
          <a:lstStyle/>
          <a:p>
            <a:fld id="{C7E21B09-08ED-4D58-82D8-29E3E22BDEB9}" type="datetimeFigureOut">
              <a:rPr lang="en-US" smtClean="0"/>
              <a:t>6/5/2024</a:t>
            </a:fld>
            <a:endParaRPr lang="en-US"/>
          </a:p>
        </p:txBody>
      </p:sp>
      <p:sp>
        <p:nvSpPr>
          <p:cNvPr id="5" name="Footer Placeholder 4">
            <a:extLst>
              <a:ext uri="{FF2B5EF4-FFF2-40B4-BE49-F238E27FC236}">
                <a16:creationId xmlns:a16="http://schemas.microsoft.com/office/drawing/2014/main" id="{C6BD0103-C740-AF60-A51D-26DD3B319C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88A8F4-C2DD-9A2B-1072-C2336707A299}"/>
              </a:ext>
            </a:extLst>
          </p:cNvPr>
          <p:cNvSpPr>
            <a:spLocks noGrp="1"/>
          </p:cNvSpPr>
          <p:nvPr>
            <p:ph type="sldNum" sz="quarter" idx="12"/>
          </p:nvPr>
        </p:nvSpPr>
        <p:spPr/>
        <p:txBody>
          <a:bodyPr/>
          <a:lstStyle/>
          <a:p>
            <a:fld id="{025944B4-922B-4F87-865A-880018C25413}" type="slidenum">
              <a:rPr lang="en-US" smtClean="0"/>
              <a:t>‹#›</a:t>
            </a:fld>
            <a:endParaRPr lang="en-US"/>
          </a:p>
        </p:txBody>
      </p:sp>
    </p:spTree>
    <p:extLst>
      <p:ext uri="{BB962C8B-B14F-4D97-AF65-F5344CB8AC3E}">
        <p14:creationId xmlns:p14="http://schemas.microsoft.com/office/powerpoint/2010/main" val="13822404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6B541F-9B7F-3D7D-8103-9E5CC4FFBD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E1E7D1-121D-0DFB-3EA1-F67304D8E6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7A6121-09A1-CEE4-A82E-E4089CE72619}"/>
              </a:ext>
            </a:extLst>
          </p:cNvPr>
          <p:cNvSpPr>
            <a:spLocks noGrp="1"/>
          </p:cNvSpPr>
          <p:nvPr>
            <p:ph type="dt" sz="half" idx="10"/>
          </p:nvPr>
        </p:nvSpPr>
        <p:spPr/>
        <p:txBody>
          <a:bodyPr/>
          <a:lstStyle/>
          <a:p>
            <a:fld id="{C7E21B09-08ED-4D58-82D8-29E3E22BDEB9}" type="datetimeFigureOut">
              <a:rPr lang="en-US" smtClean="0"/>
              <a:t>6/5/2024</a:t>
            </a:fld>
            <a:endParaRPr lang="en-US"/>
          </a:p>
        </p:txBody>
      </p:sp>
      <p:sp>
        <p:nvSpPr>
          <p:cNvPr id="5" name="Footer Placeholder 4">
            <a:extLst>
              <a:ext uri="{FF2B5EF4-FFF2-40B4-BE49-F238E27FC236}">
                <a16:creationId xmlns:a16="http://schemas.microsoft.com/office/drawing/2014/main" id="{8B6B54F0-BC0C-3EBE-801F-537B6933C8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8FD01A-889B-ADDE-2305-C6DB92EE6A0A}"/>
              </a:ext>
            </a:extLst>
          </p:cNvPr>
          <p:cNvSpPr>
            <a:spLocks noGrp="1"/>
          </p:cNvSpPr>
          <p:nvPr>
            <p:ph type="sldNum" sz="quarter" idx="12"/>
          </p:nvPr>
        </p:nvSpPr>
        <p:spPr/>
        <p:txBody>
          <a:bodyPr/>
          <a:lstStyle/>
          <a:p>
            <a:fld id="{025944B4-922B-4F87-865A-880018C25413}" type="slidenum">
              <a:rPr lang="en-US" smtClean="0"/>
              <a:t>‹#›</a:t>
            </a:fld>
            <a:endParaRPr lang="en-US"/>
          </a:p>
        </p:txBody>
      </p:sp>
    </p:spTree>
    <p:extLst>
      <p:ext uri="{BB962C8B-B14F-4D97-AF65-F5344CB8AC3E}">
        <p14:creationId xmlns:p14="http://schemas.microsoft.com/office/powerpoint/2010/main" val="155933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BEBE4-513F-AE21-7A76-3F6FA918DC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519DC-D523-9259-E3FF-A7A20C1372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69A6A1-A6AA-AF0A-D454-1E06528A8A0F}"/>
              </a:ext>
            </a:extLst>
          </p:cNvPr>
          <p:cNvSpPr>
            <a:spLocks noGrp="1"/>
          </p:cNvSpPr>
          <p:nvPr>
            <p:ph type="dt" sz="half" idx="10"/>
          </p:nvPr>
        </p:nvSpPr>
        <p:spPr/>
        <p:txBody>
          <a:bodyPr/>
          <a:lstStyle/>
          <a:p>
            <a:fld id="{C7E21B09-08ED-4D58-82D8-29E3E22BDEB9}" type="datetimeFigureOut">
              <a:rPr lang="en-US" smtClean="0"/>
              <a:t>6/5/2024</a:t>
            </a:fld>
            <a:endParaRPr lang="en-US"/>
          </a:p>
        </p:txBody>
      </p:sp>
      <p:sp>
        <p:nvSpPr>
          <p:cNvPr id="5" name="Footer Placeholder 4">
            <a:extLst>
              <a:ext uri="{FF2B5EF4-FFF2-40B4-BE49-F238E27FC236}">
                <a16:creationId xmlns:a16="http://schemas.microsoft.com/office/drawing/2014/main" id="{37DE1338-1B30-4E6C-DDEE-037BAB64E7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237129-372B-D04C-0F3E-4B431FC24422}"/>
              </a:ext>
            </a:extLst>
          </p:cNvPr>
          <p:cNvSpPr>
            <a:spLocks noGrp="1"/>
          </p:cNvSpPr>
          <p:nvPr>
            <p:ph type="sldNum" sz="quarter" idx="12"/>
          </p:nvPr>
        </p:nvSpPr>
        <p:spPr/>
        <p:txBody>
          <a:bodyPr/>
          <a:lstStyle/>
          <a:p>
            <a:fld id="{025944B4-922B-4F87-865A-880018C25413}" type="slidenum">
              <a:rPr lang="en-US" smtClean="0"/>
              <a:t>‹#›</a:t>
            </a:fld>
            <a:endParaRPr lang="en-US"/>
          </a:p>
        </p:txBody>
      </p:sp>
    </p:spTree>
    <p:extLst>
      <p:ext uri="{BB962C8B-B14F-4D97-AF65-F5344CB8AC3E}">
        <p14:creationId xmlns:p14="http://schemas.microsoft.com/office/powerpoint/2010/main" val="3041829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550BD-676C-F853-844E-65D6E9212B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C69C497-1995-8779-458C-EF7B581CB71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E74270-6A15-1FCC-5B5B-A67A47DDEBFF}"/>
              </a:ext>
            </a:extLst>
          </p:cNvPr>
          <p:cNvSpPr>
            <a:spLocks noGrp="1"/>
          </p:cNvSpPr>
          <p:nvPr>
            <p:ph type="dt" sz="half" idx="10"/>
          </p:nvPr>
        </p:nvSpPr>
        <p:spPr/>
        <p:txBody>
          <a:bodyPr/>
          <a:lstStyle/>
          <a:p>
            <a:fld id="{C7E21B09-08ED-4D58-82D8-29E3E22BDEB9}" type="datetimeFigureOut">
              <a:rPr lang="en-US" smtClean="0"/>
              <a:t>6/5/2024</a:t>
            </a:fld>
            <a:endParaRPr lang="en-US"/>
          </a:p>
        </p:txBody>
      </p:sp>
      <p:sp>
        <p:nvSpPr>
          <p:cNvPr id="5" name="Footer Placeholder 4">
            <a:extLst>
              <a:ext uri="{FF2B5EF4-FFF2-40B4-BE49-F238E27FC236}">
                <a16:creationId xmlns:a16="http://schemas.microsoft.com/office/drawing/2014/main" id="{A86DE48A-081C-5EA8-2BF5-182243BF7C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F6B05F-B566-513A-5832-8CBA36381526}"/>
              </a:ext>
            </a:extLst>
          </p:cNvPr>
          <p:cNvSpPr>
            <a:spLocks noGrp="1"/>
          </p:cNvSpPr>
          <p:nvPr>
            <p:ph type="sldNum" sz="quarter" idx="12"/>
          </p:nvPr>
        </p:nvSpPr>
        <p:spPr/>
        <p:txBody>
          <a:bodyPr/>
          <a:lstStyle/>
          <a:p>
            <a:fld id="{025944B4-922B-4F87-865A-880018C25413}" type="slidenum">
              <a:rPr lang="en-US" smtClean="0"/>
              <a:t>‹#›</a:t>
            </a:fld>
            <a:endParaRPr lang="en-US"/>
          </a:p>
        </p:txBody>
      </p:sp>
    </p:spTree>
    <p:extLst>
      <p:ext uri="{BB962C8B-B14F-4D97-AF65-F5344CB8AC3E}">
        <p14:creationId xmlns:p14="http://schemas.microsoft.com/office/powerpoint/2010/main" val="267528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DF5A1-068E-A60B-6F94-E26633A01C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A3314E-0419-7576-5FE3-AC542948EB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E5DCAAC-F4EA-5865-6ABE-ADE5FE70E03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A33C0A-3323-B021-0444-D87FE04A63EF}"/>
              </a:ext>
            </a:extLst>
          </p:cNvPr>
          <p:cNvSpPr>
            <a:spLocks noGrp="1"/>
          </p:cNvSpPr>
          <p:nvPr>
            <p:ph type="dt" sz="half" idx="10"/>
          </p:nvPr>
        </p:nvSpPr>
        <p:spPr/>
        <p:txBody>
          <a:bodyPr/>
          <a:lstStyle/>
          <a:p>
            <a:fld id="{C7E21B09-08ED-4D58-82D8-29E3E22BDEB9}" type="datetimeFigureOut">
              <a:rPr lang="en-US" smtClean="0"/>
              <a:t>6/5/2024</a:t>
            </a:fld>
            <a:endParaRPr lang="en-US"/>
          </a:p>
        </p:txBody>
      </p:sp>
      <p:sp>
        <p:nvSpPr>
          <p:cNvPr id="6" name="Footer Placeholder 5">
            <a:extLst>
              <a:ext uri="{FF2B5EF4-FFF2-40B4-BE49-F238E27FC236}">
                <a16:creationId xmlns:a16="http://schemas.microsoft.com/office/drawing/2014/main" id="{C7B9179D-7A3D-9648-A6CC-8CF330447C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B3A75F-2A9B-B0BD-903F-BB4B4D169D82}"/>
              </a:ext>
            </a:extLst>
          </p:cNvPr>
          <p:cNvSpPr>
            <a:spLocks noGrp="1"/>
          </p:cNvSpPr>
          <p:nvPr>
            <p:ph type="sldNum" sz="quarter" idx="12"/>
          </p:nvPr>
        </p:nvSpPr>
        <p:spPr/>
        <p:txBody>
          <a:bodyPr/>
          <a:lstStyle/>
          <a:p>
            <a:fld id="{025944B4-922B-4F87-865A-880018C25413}" type="slidenum">
              <a:rPr lang="en-US" smtClean="0"/>
              <a:t>‹#›</a:t>
            </a:fld>
            <a:endParaRPr lang="en-US"/>
          </a:p>
        </p:txBody>
      </p:sp>
    </p:spTree>
    <p:extLst>
      <p:ext uri="{BB962C8B-B14F-4D97-AF65-F5344CB8AC3E}">
        <p14:creationId xmlns:p14="http://schemas.microsoft.com/office/powerpoint/2010/main" val="990851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C56C6-B8B4-87AB-61AB-1FE33C43EC5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2A573CD-DD78-D3F4-D021-78A3A5D4A5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209879A-B2D9-84C7-D697-F23328A6A77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5C2C772-F1FC-0E4C-5377-706E45A7C9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2D591F-F58B-01D0-C28D-57FEA51133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7B9F8F-57AA-6B08-FBE7-994E6C966F01}"/>
              </a:ext>
            </a:extLst>
          </p:cNvPr>
          <p:cNvSpPr>
            <a:spLocks noGrp="1"/>
          </p:cNvSpPr>
          <p:nvPr>
            <p:ph type="dt" sz="half" idx="10"/>
          </p:nvPr>
        </p:nvSpPr>
        <p:spPr/>
        <p:txBody>
          <a:bodyPr/>
          <a:lstStyle/>
          <a:p>
            <a:fld id="{C7E21B09-08ED-4D58-82D8-29E3E22BDEB9}" type="datetimeFigureOut">
              <a:rPr lang="en-US" smtClean="0"/>
              <a:t>6/5/2024</a:t>
            </a:fld>
            <a:endParaRPr lang="en-US"/>
          </a:p>
        </p:txBody>
      </p:sp>
      <p:sp>
        <p:nvSpPr>
          <p:cNvPr id="8" name="Footer Placeholder 7">
            <a:extLst>
              <a:ext uri="{FF2B5EF4-FFF2-40B4-BE49-F238E27FC236}">
                <a16:creationId xmlns:a16="http://schemas.microsoft.com/office/drawing/2014/main" id="{76A4CBF9-08A9-E182-4398-E103808578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1ABE26-1044-22FC-775D-3009C8C3E196}"/>
              </a:ext>
            </a:extLst>
          </p:cNvPr>
          <p:cNvSpPr>
            <a:spLocks noGrp="1"/>
          </p:cNvSpPr>
          <p:nvPr>
            <p:ph type="sldNum" sz="quarter" idx="12"/>
          </p:nvPr>
        </p:nvSpPr>
        <p:spPr/>
        <p:txBody>
          <a:bodyPr/>
          <a:lstStyle/>
          <a:p>
            <a:fld id="{025944B4-922B-4F87-865A-880018C25413}" type="slidenum">
              <a:rPr lang="en-US" smtClean="0"/>
              <a:t>‹#›</a:t>
            </a:fld>
            <a:endParaRPr lang="en-US"/>
          </a:p>
        </p:txBody>
      </p:sp>
    </p:spTree>
    <p:extLst>
      <p:ext uri="{BB962C8B-B14F-4D97-AF65-F5344CB8AC3E}">
        <p14:creationId xmlns:p14="http://schemas.microsoft.com/office/powerpoint/2010/main" val="619947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50FC0-E5B1-5425-652B-0B0BDC92A6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E99658-D422-C7FC-38C8-29B6FFFD269A}"/>
              </a:ext>
            </a:extLst>
          </p:cNvPr>
          <p:cNvSpPr>
            <a:spLocks noGrp="1"/>
          </p:cNvSpPr>
          <p:nvPr>
            <p:ph type="dt" sz="half" idx="10"/>
          </p:nvPr>
        </p:nvSpPr>
        <p:spPr/>
        <p:txBody>
          <a:bodyPr/>
          <a:lstStyle/>
          <a:p>
            <a:fld id="{C7E21B09-08ED-4D58-82D8-29E3E22BDEB9}" type="datetimeFigureOut">
              <a:rPr lang="en-US" smtClean="0"/>
              <a:t>6/5/2024</a:t>
            </a:fld>
            <a:endParaRPr lang="en-US"/>
          </a:p>
        </p:txBody>
      </p:sp>
      <p:sp>
        <p:nvSpPr>
          <p:cNvPr id="4" name="Footer Placeholder 3">
            <a:extLst>
              <a:ext uri="{FF2B5EF4-FFF2-40B4-BE49-F238E27FC236}">
                <a16:creationId xmlns:a16="http://schemas.microsoft.com/office/drawing/2014/main" id="{E0B33A41-3DFE-C8D5-EC2A-BB7BF8A02E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3421C64-B5E7-A795-B7AB-1D4DF1109AF5}"/>
              </a:ext>
            </a:extLst>
          </p:cNvPr>
          <p:cNvSpPr>
            <a:spLocks noGrp="1"/>
          </p:cNvSpPr>
          <p:nvPr>
            <p:ph type="sldNum" sz="quarter" idx="12"/>
          </p:nvPr>
        </p:nvSpPr>
        <p:spPr/>
        <p:txBody>
          <a:bodyPr/>
          <a:lstStyle/>
          <a:p>
            <a:fld id="{025944B4-922B-4F87-865A-880018C25413}" type="slidenum">
              <a:rPr lang="en-US" smtClean="0"/>
              <a:t>‹#›</a:t>
            </a:fld>
            <a:endParaRPr lang="en-US"/>
          </a:p>
        </p:txBody>
      </p:sp>
    </p:spTree>
    <p:extLst>
      <p:ext uri="{BB962C8B-B14F-4D97-AF65-F5344CB8AC3E}">
        <p14:creationId xmlns:p14="http://schemas.microsoft.com/office/powerpoint/2010/main" val="1675568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DF1BB6-B3F8-225A-BAE3-672A41FC78A6}"/>
              </a:ext>
            </a:extLst>
          </p:cNvPr>
          <p:cNvSpPr>
            <a:spLocks noGrp="1"/>
          </p:cNvSpPr>
          <p:nvPr>
            <p:ph type="dt" sz="half" idx="10"/>
          </p:nvPr>
        </p:nvSpPr>
        <p:spPr/>
        <p:txBody>
          <a:bodyPr/>
          <a:lstStyle/>
          <a:p>
            <a:fld id="{C7E21B09-08ED-4D58-82D8-29E3E22BDEB9}" type="datetimeFigureOut">
              <a:rPr lang="en-US" smtClean="0"/>
              <a:t>6/5/2024</a:t>
            </a:fld>
            <a:endParaRPr lang="en-US"/>
          </a:p>
        </p:txBody>
      </p:sp>
      <p:sp>
        <p:nvSpPr>
          <p:cNvPr id="3" name="Footer Placeholder 2">
            <a:extLst>
              <a:ext uri="{FF2B5EF4-FFF2-40B4-BE49-F238E27FC236}">
                <a16:creationId xmlns:a16="http://schemas.microsoft.com/office/drawing/2014/main" id="{2C459D79-38B6-69C6-F6DD-E93E8B99DEA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0AEED7-4E65-53CF-FAC2-2EDD010A71AB}"/>
              </a:ext>
            </a:extLst>
          </p:cNvPr>
          <p:cNvSpPr>
            <a:spLocks noGrp="1"/>
          </p:cNvSpPr>
          <p:nvPr>
            <p:ph type="sldNum" sz="quarter" idx="12"/>
          </p:nvPr>
        </p:nvSpPr>
        <p:spPr/>
        <p:txBody>
          <a:bodyPr/>
          <a:lstStyle/>
          <a:p>
            <a:fld id="{025944B4-922B-4F87-865A-880018C25413}" type="slidenum">
              <a:rPr lang="en-US" smtClean="0"/>
              <a:t>‹#›</a:t>
            </a:fld>
            <a:endParaRPr lang="en-US"/>
          </a:p>
        </p:txBody>
      </p:sp>
    </p:spTree>
    <p:extLst>
      <p:ext uri="{BB962C8B-B14F-4D97-AF65-F5344CB8AC3E}">
        <p14:creationId xmlns:p14="http://schemas.microsoft.com/office/powerpoint/2010/main" val="1289127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9D02B-8A70-C427-B3B3-2B1C7C75E5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CA18D13-C993-5ABC-EB6F-0E72673062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3E67AA-4AA9-1A5E-E6E7-148DFEA995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B01385-24D9-5068-6330-F46A3F9AA24A}"/>
              </a:ext>
            </a:extLst>
          </p:cNvPr>
          <p:cNvSpPr>
            <a:spLocks noGrp="1"/>
          </p:cNvSpPr>
          <p:nvPr>
            <p:ph type="dt" sz="half" idx="10"/>
          </p:nvPr>
        </p:nvSpPr>
        <p:spPr/>
        <p:txBody>
          <a:bodyPr/>
          <a:lstStyle/>
          <a:p>
            <a:fld id="{C7E21B09-08ED-4D58-82D8-29E3E22BDEB9}" type="datetimeFigureOut">
              <a:rPr lang="en-US" smtClean="0"/>
              <a:t>6/5/2024</a:t>
            </a:fld>
            <a:endParaRPr lang="en-US"/>
          </a:p>
        </p:txBody>
      </p:sp>
      <p:sp>
        <p:nvSpPr>
          <p:cNvPr id="6" name="Footer Placeholder 5">
            <a:extLst>
              <a:ext uri="{FF2B5EF4-FFF2-40B4-BE49-F238E27FC236}">
                <a16:creationId xmlns:a16="http://schemas.microsoft.com/office/drawing/2014/main" id="{8645BAF5-AAEF-C469-0D85-7CB0855B8C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835702-27D3-17C0-7F20-03970B1D1382}"/>
              </a:ext>
            </a:extLst>
          </p:cNvPr>
          <p:cNvSpPr>
            <a:spLocks noGrp="1"/>
          </p:cNvSpPr>
          <p:nvPr>
            <p:ph type="sldNum" sz="quarter" idx="12"/>
          </p:nvPr>
        </p:nvSpPr>
        <p:spPr/>
        <p:txBody>
          <a:bodyPr/>
          <a:lstStyle/>
          <a:p>
            <a:fld id="{025944B4-922B-4F87-865A-880018C25413}" type="slidenum">
              <a:rPr lang="en-US" smtClean="0"/>
              <a:t>‹#›</a:t>
            </a:fld>
            <a:endParaRPr lang="en-US"/>
          </a:p>
        </p:txBody>
      </p:sp>
    </p:spTree>
    <p:extLst>
      <p:ext uri="{BB962C8B-B14F-4D97-AF65-F5344CB8AC3E}">
        <p14:creationId xmlns:p14="http://schemas.microsoft.com/office/powerpoint/2010/main" val="24708535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DA3DF-EEC4-D0E7-A036-6A7DAA1D70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830ACDB-6217-4E59-7E08-191C272745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98CCE7E-F688-904E-EEC1-542BEB0183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1AB415-0C31-B977-97F4-E7A4E191A616}"/>
              </a:ext>
            </a:extLst>
          </p:cNvPr>
          <p:cNvSpPr>
            <a:spLocks noGrp="1"/>
          </p:cNvSpPr>
          <p:nvPr>
            <p:ph type="dt" sz="half" idx="10"/>
          </p:nvPr>
        </p:nvSpPr>
        <p:spPr/>
        <p:txBody>
          <a:bodyPr/>
          <a:lstStyle/>
          <a:p>
            <a:fld id="{C7E21B09-08ED-4D58-82D8-29E3E22BDEB9}" type="datetimeFigureOut">
              <a:rPr lang="en-US" smtClean="0"/>
              <a:t>6/5/2024</a:t>
            </a:fld>
            <a:endParaRPr lang="en-US"/>
          </a:p>
        </p:txBody>
      </p:sp>
      <p:sp>
        <p:nvSpPr>
          <p:cNvPr id="6" name="Footer Placeholder 5">
            <a:extLst>
              <a:ext uri="{FF2B5EF4-FFF2-40B4-BE49-F238E27FC236}">
                <a16:creationId xmlns:a16="http://schemas.microsoft.com/office/drawing/2014/main" id="{402E57CE-515F-D703-CD8B-9D5E178643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DFABB0-F96E-3915-EB8D-5898E5300025}"/>
              </a:ext>
            </a:extLst>
          </p:cNvPr>
          <p:cNvSpPr>
            <a:spLocks noGrp="1"/>
          </p:cNvSpPr>
          <p:nvPr>
            <p:ph type="sldNum" sz="quarter" idx="12"/>
          </p:nvPr>
        </p:nvSpPr>
        <p:spPr/>
        <p:txBody>
          <a:bodyPr/>
          <a:lstStyle/>
          <a:p>
            <a:fld id="{025944B4-922B-4F87-865A-880018C25413}" type="slidenum">
              <a:rPr lang="en-US" smtClean="0"/>
              <a:t>‹#›</a:t>
            </a:fld>
            <a:endParaRPr lang="en-US"/>
          </a:p>
        </p:txBody>
      </p:sp>
    </p:spTree>
    <p:extLst>
      <p:ext uri="{BB962C8B-B14F-4D97-AF65-F5344CB8AC3E}">
        <p14:creationId xmlns:p14="http://schemas.microsoft.com/office/powerpoint/2010/main" val="483142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65538A-6FE9-918F-22D4-9FE8200676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153204-C1A5-9F15-97AF-5DEB55E71C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0D314D-E113-2E01-D0ED-D17C4F52D6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7E21B09-08ED-4D58-82D8-29E3E22BDEB9}" type="datetimeFigureOut">
              <a:rPr lang="en-US" smtClean="0"/>
              <a:t>6/5/2024</a:t>
            </a:fld>
            <a:endParaRPr lang="en-US"/>
          </a:p>
        </p:txBody>
      </p:sp>
      <p:sp>
        <p:nvSpPr>
          <p:cNvPr id="5" name="Footer Placeholder 4">
            <a:extLst>
              <a:ext uri="{FF2B5EF4-FFF2-40B4-BE49-F238E27FC236}">
                <a16:creationId xmlns:a16="http://schemas.microsoft.com/office/drawing/2014/main" id="{A2F06F70-1715-C0E7-E4E3-EFC6E66548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F3284AC-A379-75C6-5BD4-59FDA401BC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25944B4-922B-4F87-865A-880018C25413}" type="slidenum">
              <a:rPr lang="en-US" smtClean="0"/>
              <a:t>‹#›</a:t>
            </a:fld>
            <a:endParaRPr lang="en-US"/>
          </a:p>
        </p:txBody>
      </p:sp>
    </p:spTree>
    <p:extLst>
      <p:ext uri="{BB962C8B-B14F-4D97-AF65-F5344CB8AC3E}">
        <p14:creationId xmlns:p14="http://schemas.microsoft.com/office/powerpoint/2010/main" val="1640874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www.bank.com/" TargetMode="External"/><Relationship Id="rId2" Type="http://schemas.openxmlformats.org/officeDocument/2006/relationships/hyperlink" Target="http://www.bank-secure.com/"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hyperlink" Target="http://www.bank-secure.com/"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CA523-7CC8-552A-1D49-0CA25EC9F0C4}"/>
              </a:ext>
            </a:extLst>
          </p:cNvPr>
          <p:cNvSpPr>
            <a:spLocks noGrp="1"/>
          </p:cNvSpPr>
          <p:nvPr>
            <p:ph type="title"/>
          </p:nvPr>
        </p:nvSpPr>
        <p:spPr/>
        <p:txBody>
          <a:bodyPr/>
          <a:lstStyle/>
          <a:p>
            <a:r>
              <a:rPr lang="en-US" dirty="0"/>
              <a:t>Control of IS</a:t>
            </a:r>
          </a:p>
        </p:txBody>
      </p:sp>
      <p:sp>
        <p:nvSpPr>
          <p:cNvPr id="3" name="Content Placeholder 2">
            <a:extLst>
              <a:ext uri="{FF2B5EF4-FFF2-40B4-BE49-F238E27FC236}">
                <a16:creationId xmlns:a16="http://schemas.microsoft.com/office/drawing/2014/main" id="{065D7A88-790C-EFA1-290F-2EB9267B2F96}"/>
              </a:ext>
            </a:extLst>
          </p:cNvPr>
          <p:cNvSpPr>
            <a:spLocks noGrp="1"/>
          </p:cNvSpPr>
          <p:nvPr>
            <p:ph idx="1"/>
          </p:nvPr>
        </p:nvSpPr>
        <p:spPr/>
        <p:txBody>
          <a:bodyPr>
            <a:normAutofit fontScale="85000" lnSpcReduction="20000"/>
          </a:bodyPr>
          <a:lstStyle/>
          <a:p>
            <a:r>
              <a:rPr lang="en-US" dirty="0"/>
              <a:t>IS controls are a set of procedures and technological measures to ensure secure and efficient operation of information within an organization.</a:t>
            </a:r>
          </a:p>
          <a:p>
            <a:r>
              <a:rPr lang="en-US" dirty="0"/>
              <a:t>Controlling an information system involves ensuring that the system operates efficiently, securely, and in alignment with organizational goals.</a:t>
            </a:r>
          </a:p>
          <a:p>
            <a:r>
              <a:rPr lang="en-US" dirty="0"/>
              <a:t>Effective control of an information system is an ongoing process that requires continuous monitoring, assessment, and improvement to adapt to new threats and changing organizational needs.</a:t>
            </a:r>
          </a:p>
          <a:p>
            <a:r>
              <a:rPr lang="en-US" dirty="0"/>
              <a:t>Information system controls can indeed be classified into two broad categories: general controls and application controls. Both are essential for ensuring the integrity, security, and efficiency of information systems.</a:t>
            </a:r>
          </a:p>
          <a:p>
            <a:r>
              <a:rPr lang="en-US" dirty="0"/>
              <a:t>General controls provide a secure and stable environment for information systems, while application controls ensure that specific applications process data correctly and produce accurate outputs.</a:t>
            </a:r>
          </a:p>
        </p:txBody>
      </p:sp>
    </p:spTree>
    <p:extLst>
      <p:ext uri="{BB962C8B-B14F-4D97-AF65-F5344CB8AC3E}">
        <p14:creationId xmlns:p14="http://schemas.microsoft.com/office/powerpoint/2010/main" val="30996781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8FD87-198E-257C-19CA-439A1430CDFC}"/>
              </a:ext>
            </a:extLst>
          </p:cNvPr>
          <p:cNvSpPr>
            <a:spLocks noGrp="1"/>
          </p:cNvSpPr>
          <p:nvPr>
            <p:ph type="title"/>
          </p:nvPr>
        </p:nvSpPr>
        <p:spPr/>
        <p:txBody>
          <a:bodyPr/>
          <a:lstStyle/>
          <a:p>
            <a:r>
              <a:rPr lang="en-US" dirty="0"/>
              <a:t>Network Information Systems</a:t>
            </a:r>
          </a:p>
        </p:txBody>
      </p:sp>
      <p:sp>
        <p:nvSpPr>
          <p:cNvPr id="3" name="Content Placeholder 2">
            <a:extLst>
              <a:ext uri="{FF2B5EF4-FFF2-40B4-BE49-F238E27FC236}">
                <a16:creationId xmlns:a16="http://schemas.microsoft.com/office/drawing/2014/main" id="{5242651A-E2E7-679B-8720-757358FCD0BF}"/>
              </a:ext>
            </a:extLst>
          </p:cNvPr>
          <p:cNvSpPr>
            <a:spLocks noGrp="1"/>
          </p:cNvSpPr>
          <p:nvPr>
            <p:ph idx="1"/>
          </p:nvPr>
        </p:nvSpPr>
        <p:spPr/>
        <p:txBody>
          <a:bodyPr>
            <a:normAutofit fontScale="92500" lnSpcReduction="10000"/>
          </a:bodyPr>
          <a:lstStyle/>
          <a:p>
            <a:r>
              <a:rPr lang="en-US" b="1" dirty="0"/>
              <a:t>Monitoring and Logging</a:t>
            </a:r>
          </a:p>
          <a:p>
            <a:pPr lvl="1"/>
            <a:r>
              <a:rPr lang="en-US" b="1" dirty="0"/>
              <a:t>Network Monitoring:</a:t>
            </a:r>
            <a:r>
              <a:rPr lang="en-US" dirty="0"/>
              <a:t> Continuous monitoring of network traffic to identify unusual patterns, potential breaches, and performance issues. Tools like network analyzers and monitoring software (e.g., Wireshark, SolarWinds) are commonly used.</a:t>
            </a:r>
          </a:p>
          <a:p>
            <a:pPr lvl="1"/>
            <a:r>
              <a:rPr lang="en-US" b="1" dirty="0"/>
              <a:t>Logging:</a:t>
            </a:r>
            <a:r>
              <a:rPr lang="en-US" dirty="0"/>
              <a:t> Recording network activity logs to detect, analyze, and respond to security incidents. Logs can include firewall logs, IDS/IPS logs, and access logs.</a:t>
            </a:r>
          </a:p>
          <a:p>
            <a:r>
              <a:rPr lang="en-US" b="1" dirty="0"/>
              <a:t>Incident Response and Management</a:t>
            </a:r>
          </a:p>
          <a:p>
            <a:pPr lvl="1"/>
            <a:r>
              <a:rPr lang="en-US" b="1" dirty="0"/>
              <a:t>Incident Response Plan:</a:t>
            </a:r>
            <a:r>
              <a:rPr lang="en-US" dirty="0"/>
              <a:t> Having a structured plan for detecting, responding to, and recovering from network security incidents. This includes identifying roles, responsibilities, and communication channels.</a:t>
            </a:r>
          </a:p>
          <a:p>
            <a:pPr lvl="1"/>
            <a:r>
              <a:rPr lang="en-US" b="1" dirty="0"/>
              <a:t>Forensic Analysis:</a:t>
            </a:r>
            <a:r>
              <a:rPr lang="en-US" dirty="0"/>
              <a:t> Investigating incidents to determine their cause, impact, and how to prevent recurrence.</a:t>
            </a:r>
          </a:p>
          <a:p>
            <a:pPr marL="457200" lvl="1" indent="0">
              <a:buNone/>
            </a:pPr>
            <a:endParaRPr lang="en-US" dirty="0"/>
          </a:p>
          <a:p>
            <a:endParaRPr lang="en-US" dirty="0"/>
          </a:p>
        </p:txBody>
      </p:sp>
    </p:spTree>
    <p:extLst>
      <p:ext uri="{BB962C8B-B14F-4D97-AF65-F5344CB8AC3E}">
        <p14:creationId xmlns:p14="http://schemas.microsoft.com/office/powerpoint/2010/main" val="1351882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03AC9-0BBA-186D-281B-A7281D90A157}"/>
              </a:ext>
            </a:extLst>
          </p:cNvPr>
          <p:cNvSpPr>
            <a:spLocks noGrp="1"/>
          </p:cNvSpPr>
          <p:nvPr>
            <p:ph type="title"/>
          </p:nvPr>
        </p:nvSpPr>
        <p:spPr/>
        <p:txBody>
          <a:bodyPr/>
          <a:lstStyle/>
          <a:p>
            <a:r>
              <a:rPr lang="en-US" dirty="0"/>
              <a:t>Bad bots</a:t>
            </a:r>
          </a:p>
        </p:txBody>
      </p:sp>
      <p:sp>
        <p:nvSpPr>
          <p:cNvPr id="3" name="Content Placeholder 2">
            <a:extLst>
              <a:ext uri="{FF2B5EF4-FFF2-40B4-BE49-F238E27FC236}">
                <a16:creationId xmlns:a16="http://schemas.microsoft.com/office/drawing/2014/main" id="{3D311586-F605-B90A-732D-811FB14C8C0B}"/>
              </a:ext>
            </a:extLst>
          </p:cNvPr>
          <p:cNvSpPr>
            <a:spLocks noGrp="1"/>
          </p:cNvSpPr>
          <p:nvPr>
            <p:ph idx="1"/>
          </p:nvPr>
        </p:nvSpPr>
        <p:spPr/>
        <p:txBody>
          <a:bodyPr>
            <a:normAutofit fontScale="92500"/>
          </a:bodyPr>
          <a:lstStyle/>
          <a:p>
            <a:r>
              <a:rPr lang="en-US" dirty="0"/>
              <a:t>Bad bots" refer to automated programs or scripts that interact with web applications or services for malicious purposes. </a:t>
            </a:r>
          </a:p>
          <a:p>
            <a:r>
              <a:rPr lang="en-US" dirty="0"/>
              <a:t>These bots often perform activities that are harmful to websites, servers, or users, such as scraping content, launching DDoS attacks, committing fraud, or exploiting vulnerabilities. </a:t>
            </a:r>
          </a:p>
          <a:p>
            <a:r>
              <a:rPr lang="en-US" dirty="0"/>
              <a:t>Here are some examples of bad bots and their activities:</a:t>
            </a:r>
          </a:p>
          <a:p>
            <a:r>
              <a:rPr lang="en-US" b="1" dirty="0"/>
              <a:t>1. Web Scrapers</a:t>
            </a:r>
          </a:p>
          <a:p>
            <a:pPr lvl="1"/>
            <a:r>
              <a:rPr lang="en-US" b="1" dirty="0"/>
              <a:t>Activity</a:t>
            </a:r>
            <a:r>
              <a:rPr lang="en-US" dirty="0"/>
              <a:t>: Scraping website content without permission for various purposes such as content theft, price scraping, or market research.</a:t>
            </a:r>
          </a:p>
          <a:p>
            <a:pPr lvl="1"/>
            <a:r>
              <a:rPr lang="en-US" b="1" dirty="0"/>
              <a:t>Example</a:t>
            </a:r>
            <a:r>
              <a:rPr lang="en-US" dirty="0"/>
              <a:t>: A bot continuously scrapes product listings and pricing information from an e-commerce website to replicate the data on another site.</a:t>
            </a:r>
          </a:p>
          <a:p>
            <a:endParaRPr lang="en-US" dirty="0"/>
          </a:p>
        </p:txBody>
      </p:sp>
    </p:spTree>
    <p:extLst>
      <p:ext uri="{BB962C8B-B14F-4D97-AF65-F5344CB8AC3E}">
        <p14:creationId xmlns:p14="http://schemas.microsoft.com/office/powerpoint/2010/main" val="239932763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A889E-CEAA-587B-0355-A51353C1AD2C}"/>
              </a:ext>
            </a:extLst>
          </p:cNvPr>
          <p:cNvSpPr>
            <a:spLocks noGrp="1"/>
          </p:cNvSpPr>
          <p:nvPr>
            <p:ph type="title"/>
          </p:nvPr>
        </p:nvSpPr>
        <p:spPr/>
        <p:txBody>
          <a:bodyPr/>
          <a:lstStyle/>
          <a:p>
            <a:r>
              <a:rPr lang="en-US" dirty="0"/>
              <a:t>Bad bots</a:t>
            </a:r>
          </a:p>
        </p:txBody>
      </p:sp>
      <p:sp>
        <p:nvSpPr>
          <p:cNvPr id="3" name="Content Placeholder 2">
            <a:extLst>
              <a:ext uri="{FF2B5EF4-FFF2-40B4-BE49-F238E27FC236}">
                <a16:creationId xmlns:a16="http://schemas.microsoft.com/office/drawing/2014/main" id="{B59B1C1D-B5E9-8595-3276-FF0858055824}"/>
              </a:ext>
            </a:extLst>
          </p:cNvPr>
          <p:cNvSpPr>
            <a:spLocks noGrp="1"/>
          </p:cNvSpPr>
          <p:nvPr>
            <p:ph idx="1"/>
          </p:nvPr>
        </p:nvSpPr>
        <p:spPr/>
        <p:txBody>
          <a:bodyPr>
            <a:normAutofit fontScale="85000" lnSpcReduction="10000"/>
          </a:bodyPr>
          <a:lstStyle/>
          <a:p>
            <a:r>
              <a:rPr lang="en-US" b="1" dirty="0"/>
              <a:t>2. DDoS Bots</a:t>
            </a:r>
          </a:p>
          <a:p>
            <a:r>
              <a:rPr lang="en-US" b="1" dirty="0"/>
              <a:t>Activity</a:t>
            </a:r>
            <a:r>
              <a:rPr lang="en-US" dirty="0"/>
              <a:t>: Participating in Distributed Denial of Service (DDoS) attacks by flooding servers with overwhelming traffic, causing them to become inaccessible to legitimate users.</a:t>
            </a:r>
          </a:p>
          <a:p>
            <a:r>
              <a:rPr lang="en-US" b="1" dirty="0"/>
              <a:t>Example</a:t>
            </a:r>
            <a:r>
              <a:rPr lang="en-US" dirty="0"/>
              <a:t>: A botnet consisting of thousands of compromised devices launches a DDoS attack on a financial institution's website, disrupting its services.</a:t>
            </a:r>
          </a:p>
          <a:p>
            <a:r>
              <a:rPr lang="en-US" b="1" dirty="0"/>
              <a:t>3. Spambots</a:t>
            </a:r>
          </a:p>
          <a:p>
            <a:r>
              <a:rPr lang="en-US" b="1" dirty="0"/>
              <a:t>Activity</a:t>
            </a:r>
            <a:r>
              <a:rPr lang="en-US" dirty="0"/>
              <a:t>: Generating and disseminating spam messages across various platforms, including email, forums, comments sections, and social media.</a:t>
            </a:r>
          </a:p>
          <a:p>
            <a:r>
              <a:rPr lang="en-US" b="1" dirty="0"/>
              <a:t>Example</a:t>
            </a:r>
            <a:r>
              <a:rPr lang="en-US" dirty="0"/>
              <a:t>: A bot floods comment sections of blogs and forums with spammy links to promote pharmaceutical products or other dubious services.</a:t>
            </a:r>
          </a:p>
          <a:p>
            <a:endParaRPr lang="en-US" dirty="0"/>
          </a:p>
        </p:txBody>
      </p:sp>
    </p:spTree>
    <p:extLst>
      <p:ext uri="{BB962C8B-B14F-4D97-AF65-F5344CB8AC3E}">
        <p14:creationId xmlns:p14="http://schemas.microsoft.com/office/powerpoint/2010/main" val="39643569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CD290-C0EB-1600-431C-F7A1ED2A7053}"/>
              </a:ext>
            </a:extLst>
          </p:cNvPr>
          <p:cNvSpPr>
            <a:spLocks noGrp="1"/>
          </p:cNvSpPr>
          <p:nvPr>
            <p:ph type="title"/>
          </p:nvPr>
        </p:nvSpPr>
        <p:spPr/>
        <p:txBody>
          <a:bodyPr/>
          <a:lstStyle/>
          <a:p>
            <a:r>
              <a:rPr lang="en-US" dirty="0"/>
              <a:t>Bad bots</a:t>
            </a:r>
          </a:p>
        </p:txBody>
      </p:sp>
      <p:sp>
        <p:nvSpPr>
          <p:cNvPr id="3" name="Content Placeholder 2">
            <a:extLst>
              <a:ext uri="{FF2B5EF4-FFF2-40B4-BE49-F238E27FC236}">
                <a16:creationId xmlns:a16="http://schemas.microsoft.com/office/drawing/2014/main" id="{1C0C1D67-94FE-1146-6846-CE962C13DF2D}"/>
              </a:ext>
            </a:extLst>
          </p:cNvPr>
          <p:cNvSpPr>
            <a:spLocks noGrp="1"/>
          </p:cNvSpPr>
          <p:nvPr>
            <p:ph idx="1"/>
          </p:nvPr>
        </p:nvSpPr>
        <p:spPr/>
        <p:txBody>
          <a:bodyPr>
            <a:normAutofit lnSpcReduction="10000"/>
          </a:bodyPr>
          <a:lstStyle/>
          <a:p>
            <a:r>
              <a:rPr lang="en-US" b="1" dirty="0"/>
              <a:t>4. Credential Stuffing Bots</a:t>
            </a:r>
          </a:p>
          <a:p>
            <a:pPr lvl="1"/>
            <a:r>
              <a:rPr lang="en-US" b="1" dirty="0"/>
              <a:t>Activity</a:t>
            </a:r>
            <a:r>
              <a:rPr lang="en-US" dirty="0"/>
              <a:t>: Automating login attempts using stolen or leaked credentials to gain unauthorized access to user accounts.</a:t>
            </a:r>
          </a:p>
          <a:p>
            <a:pPr lvl="1"/>
            <a:r>
              <a:rPr lang="en-US" b="1" dirty="0"/>
              <a:t>Example</a:t>
            </a:r>
            <a:r>
              <a:rPr lang="en-US" dirty="0"/>
              <a:t>: A botnet attempts to log in to online banking or e-commerce accounts using combinations of usernames and passwords obtained from data breaches.</a:t>
            </a:r>
          </a:p>
          <a:p>
            <a:r>
              <a:rPr lang="en-US" b="1" dirty="0"/>
              <a:t>5. Click Fraud Bots</a:t>
            </a:r>
          </a:p>
          <a:p>
            <a:pPr lvl="1"/>
            <a:r>
              <a:rPr lang="en-US" b="1" dirty="0"/>
              <a:t>Activity</a:t>
            </a:r>
            <a:r>
              <a:rPr lang="en-US" dirty="0"/>
              <a:t>: Generating fraudulent clicks on online advertisements or affiliate links to artificially inflate revenue or exhaust advertisers' budgets.</a:t>
            </a:r>
          </a:p>
          <a:p>
            <a:pPr lvl="1"/>
            <a:r>
              <a:rPr lang="en-US" b="1" dirty="0"/>
              <a:t>Example</a:t>
            </a:r>
            <a:r>
              <a:rPr lang="en-US" dirty="0"/>
              <a:t>: A bot repeatedly clicks on pay-per-click advertisements displayed on a website, causing advertisers to pay for non-legitimate traffic.</a:t>
            </a:r>
          </a:p>
          <a:p>
            <a:endParaRPr lang="en-US" dirty="0"/>
          </a:p>
        </p:txBody>
      </p:sp>
    </p:spTree>
    <p:extLst>
      <p:ext uri="{BB962C8B-B14F-4D97-AF65-F5344CB8AC3E}">
        <p14:creationId xmlns:p14="http://schemas.microsoft.com/office/powerpoint/2010/main" val="55632509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9132C-D163-C99A-D5DC-B21FE36460A5}"/>
              </a:ext>
            </a:extLst>
          </p:cNvPr>
          <p:cNvSpPr>
            <a:spLocks noGrp="1"/>
          </p:cNvSpPr>
          <p:nvPr>
            <p:ph type="title"/>
          </p:nvPr>
        </p:nvSpPr>
        <p:spPr/>
        <p:txBody>
          <a:bodyPr/>
          <a:lstStyle/>
          <a:p>
            <a:r>
              <a:rPr lang="en-US" dirty="0"/>
              <a:t>SQL Injection</a:t>
            </a:r>
          </a:p>
        </p:txBody>
      </p:sp>
      <p:sp>
        <p:nvSpPr>
          <p:cNvPr id="3" name="Content Placeholder 2">
            <a:extLst>
              <a:ext uri="{FF2B5EF4-FFF2-40B4-BE49-F238E27FC236}">
                <a16:creationId xmlns:a16="http://schemas.microsoft.com/office/drawing/2014/main" id="{B8E8B2B2-AD08-2B91-330B-586CB5CB45B6}"/>
              </a:ext>
            </a:extLst>
          </p:cNvPr>
          <p:cNvSpPr>
            <a:spLocks noGrp="1"/>
          </p:cNvSpPr>
          <p:nvPr>
            <p:ph idx="1"/>
          </p:nvPr>
        </p:nvSpPr>
        <p:spPr/>
        <p:txBody>
          <a:bodyPr/>
          <a:lstStyle/>
          <a:p>
            <a:r>
              <a:rPr lang="en-US" dirty="0"/>
              <a:t>SQL injection is a type of cyber attack where an attacker injects malicious SQL code into input fields or parameters of a web application, exploiting vulnerabilities in the application's database layer. </a:t>
            </a:r>
          </a:p>
          <a:p>
            <a:r>
              <a:rPr lang="en-US" dirty="0"/>
              <a:t>This allows the attacker to execute arbitrary SQL commands, potentially leading to unauthorized access, data manipulation, or data exfiltration from the database.</a:t>
            </a:r>
          </a:p>
        </p:txBody>
      </p:sp>
    </p:spTree>
    <p:extLst>
      <p:ext uri="{BB962C8B-B14F-4D97-AF65-F5344CB8AC3E}">
        <p14:creationId xmlns:p14="http://schemas.microsoft.com/office/powerpoint/2010/main" val="27110898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CA025B-EB79-A24F-83ED-6DAB3B48A153}"/>
              </a:ext>
            </a:extLst>
          </p:cNvPr>
          <p:cNvSpPr>
            <a:spLocks noGrp="1"/>
          </p:cNvSpPr>
          <p:nvPr>
            <p:ph idx="1"/>
          </p:nvPr>
        </p:nvSpPr>
        <p:spPr>
          <a:xfrm>
            <a:off x="838200" y="201168"/>
            <a:ext cx="10515600" cy="6656832"/>
          </a:xfrm>
        </p:spPr>
        <p:txBody>
          <a:bodyPr>
            <a:normAutofit fontScale="47500" lnSpcReduction="20000"/>
          </a:bodyPr>
          <a:lstStyle/>
          <a:p>
            <a:pPr marL="0" indent="0">
              <a:buNone/>
            </a:pPr>
            <a:r>
              <a:rPr lang="en-US" dirty="0"/>
              <a:t>import sqlite3</a:t>
            </a:r>
          </a:p>
          <a:p>
            <a:pPr marL="0" indent="0">
              <a:buNone/>
            </a:pPr>
            <a:r>
              <a:rPr lang="en-US" dirty="0"/>
              <a:t># Connect to SQLite database (or create it if it doesn't exist)</a:t>
            </a:r>
          </a:p>
          <a:p>
            <a:pPr marL="0" indent="0">
              <a:buNone/>
            </a:pPr>
            <a:r>
              <a:rPr lang="en-US" dirty="0"/>
              <a:t>connection = sqlite3.connect('</a:t>
            </a:r>
            <a:r>
              <a:rPr lang="en-US" dirty="0" err="1"/>
              <a:t>example.db</a:t>
            </a:r>
            <a:r>
              <a:rPr lang="en-US" dirty="0"/>
              <a:t>')</a:t>
            </a:r>
          </a:p>
          <a:p>
            <a:pPr marL="0" indent="0">
              <a:buNone/>
            </a:pPr>
            <a:r>
              <a:rPr lang="en-US" dirty="0"/>
              <a:t>cursor = </a:t>
            </a:r>
            <a:r>
              <a:rPr lang="en-US" dirty="0" err="1"/>
              <a:t>connection.cursor</a:t>
            </a:r>
            <a:r>
              <a:rPr lang="en-US" dirty="0"/>
              <a:t>()</a:t>
            </a:r>
          </a:p>
          <a:p>
            <a:pPr marL="0" indent="0">
              <a:buNone/>
            </a:pPr>
            <a:r>
              <a:rPr lang="en-US" dirty="0"/>
              <a:t># Create users table</a:t>
            </a:r>
          </a:p>
          <a:p>
            <a:pPr marL="0" indent="0">
              <a:buNone/>
            </a:pPr>
            <a:r>
              <a:rPr lang="en-US" dirty="0" err="1"/>
              <a:t>cursor.execute</a:t>
            </a:r>
            <a:r>
              <a:rPr lang="en-US" dirty="0"/>
              <a:t>('''CREATE TABLE IF NOT EXISTS users (username TEXT, password TEXT)''')</a:t>
            </a:r>
          </a:p>
          <a:p>
            <a:pPr marL="0" indent="0">
              <a:buNone/>
            </a:pPr>
            <a:r>
              <a:rPr lang="en-US" dirty="0"/>
              <a:t># Insert a sample user</a:t>
            </a:r>
          </a:p>
          <a:p>
            <a:pPr marL="0" indent="0">
              <a:buNone/>
            </a:pPr>
            <a:r>
              <a:rPr lang="en-US" dirty="0" err="1"/>
              <a:t>cursor.execute</a:t>
            </a:r>
            <a:r>
              <a:rPr lang="en-US" dirty="0"/>
              <a:t>("INSERT INTO users (username, password) VALUES ('admin', 'password123')")</a:t>
            </a:r>
          </a:p>
          <a:p>
            <a:pPr marL="0" indent="0">
              <a:buNone/>
            </a:pPr>
            <a:r>
              <a:rPr lang="en-US" dirty="0" err="1"/>
              <a:t>connection.commit</a:t>
            </a:r>
            <a:r>
              <a:rPr lang="en-US" dirty="0"/>
              <a:t>()</a:t>
            </a:r>
          </a:p>
          <a:p>
            <a:pPr marL="0" indent="0">
              <a:buNone/>
            </a:pPr>
            <a:r>
              <a:rPr lang="en-US" dirty="0"/>
              <a:t># Function to simulate user login</a:t>
            </a:r>
          </a:p>
          <a:p>
            <a:pPr marL="0" indent="0">
              <a:buNone/>
            </a:pPr>
            <a:r>
              <a:rPr lang="en-US" dirty="0"/>
              <a:t>def login(username, password):</a:t>
            </a:r>
          </a:p>
          <a:p>
            <a:pPr marL="0" indent="0">
              <a:buNone/>
            </a:pPr>
            <a:r>
              <a:rPr lang="en-US" dirty="0"/>
              <a:t>    # Vulnerable SQL query</a:t>
            </a:r>
          </a:p>
          <a:p>
            <a:pPr marL="0" indent="0">
              <a:buNone/>
            </a:pPr>
            <a:r>
              <a:rPr lang="en-US" dirty="0"/>
              <a:t>    query = </a:t>
            </a:r>
            <a:r>
              <a:rPr lang="en-US" dirty="0" err="1"/>
              <a:t>f"SELECT</a:t>
            </a:r>
            <a:r>
              <a:rPr lang="en-US" dirty="0"/>
              <a:t> * FROM users WHERE username = '{username}' AND password = '{password}'"</a:t>
            </a:r>
          </a:p>
          <a:p>
            <a:pPr marL="0" indent="0">
              <a:buNone/>
            </a:pPr>
            <a:r>
              <a:rPr lang="en-US" dirty="0"/>
              <a:t>    </a:t>
            </a:r>
            <a:r>
              <a:rPr lang="en-US" dirty="0" err="1"/>
              <a:t>cursor.execute</a:t>
            </a:r>
            <a:r>
              <a:rPr lang="en-US" dirty="0"/>
              <a:t>(query)</a:t>
            </a:r>
          </a:p>
          <a:p>
            <a:pPr marL="0" indent="0">
              <a:buNone/>
            </a:pPr>
            <a:r>
              <a:rPr lang="en-US" dirty="0"/>
              <a:t>    result = </a:t>
            </a:r>
            <a:r>
              <a:rPr lang="en-US" dirty="0" err="1"/>
              <a:t>cursor.fetchall</a:t>
            </a:r>
            <a:r>
              <a:rPr lang="en-US" dirty="0"/>
              <a:t>()</a:t>
            </a:r>
          </a:p>
          <a:p>
            <a:pPr marL="0" indent="0">
              <a:buNone/>
            </a:pPr>
            <a:r>
              <a:rPr lang="en-US" dirty="0"/>
              <a:t>    if result:</a:t>
            </a:r>
          </a:p>
          <a:p>
            <a:pPr marL="0" indent="0">
              <a:buNone/>
            </a:pPr>
            <a:r>
              <a:rPr lang="en-US" dirty="0"/>
              <a:t>        print("Login successful!")</a:t>
            </a:r>
          </a:p>
          <a:p>
            <a:pPr marL="0" indent="0">
              <a:buNone/>
            </a:pPr>
            <a:r>
              <a:rPr lang="en-US" dirty="0"/>
              <a:t>    else:</a:t>
            </a:r>
          </a:p>
          <a:p>
            <a:pPr marL="0" indent="0">
              <a:buNone/>
            </a:pPr>
            <a:r>
              <a:rPr lang="en-US" dirty="0"/>
              <a:t>        print("Invalid username or password.")</a:t>
            </a:r>
          </a:p>
          <a:p>
            <a:pPr marL="0" indent="0">
              <a:buNone/>
            </a:pPr>
            <a:r>
              <a:rPr lang="en-US" dirty="0"/>
              <a:t># User input (normal case)</a:t>
            </a:r>
          </a:p>
          <a:p>
            <a:pPr marL="0" indent="0">
              <a:buNone/>
            </a:pPr>
            <a:r>
              <a:rPr lang="en-US" dirty="0"/>
              <a:t>username = input("Enter username: ")</a:t>
            </a:r>
          </a:p>
          <a:p>
            <a:pPr marL="0" indent="0">
              <a:buNone/>
            </a:pPr>
            <a:r>
              <a:rPr lang="en-US" dirty="0"/>
              <a:t>password = input("Enter password: ")</a:t>
            </a:r>
          </a:p>
          <a:p>
            <a:pPr marL="0" indent="0">
              <a:buNone/>
            </a:pPr>
            <a:r>
              <a:rPr lang="en-US" dirty="0"/>
              <a:t>login(username, password)</a:t>
            </a:r>
          </a:p>
          <a:p>
            <a:pPr marL="0" indent="0">
              <a:buNone/>
            </a:pPr>
            <a:r>
              <a:rPr lang="en-US" dirty="0"/>
              <a:t># Close the connection</a:t>
            </a:r>
          </a:p>
          <a:p>
            <a:pPr marL="0" indent="0">
              <a:buNone/>
            </a:pPr>
            <a:r>
              <a:rPr lang="en-US" dirty="0" err="1"/>
              <a:t>connection.close</a:t>
            </a:r>
            <a:r>
              <a:rPr lang="en-US" dirty="0"/>
              <a:t>()</a:t>
            </a:r>
          </a:p>
          <a:p>
            <a:pPr marL="0" indent="0">
              <a:buNone/>
            </a:pPr>
            <a:endParaRPr lang="en-US" dirty="0"/>
          </a:p>
        </p:txBody>
      </p:sp>
      <p:sp>
        <p:nvSpPr>
          <p:cNvPr id="4" name="TextBox 3">
            <a:extLst>
              <a:ext uri="{FF2B5EF4-FFF2-40B4-BE49-F238E27FC236}">
                <a16:creationId xmlns:a16="http://schemas.microsoft.com/office/drawing/2014/main" id="{8CAE139D-FE7E-F0D6-0B9A-3E54D8F50BB5}"/>
              </a:ext>
            </a:extLst>
          </p:cNvPr>
          <p:cNvSpPr txBox="1"/>
          <p:nvPr/>
        </p:nvSpPr>
        <p:spPr>
          <a:xfrm>
            <a:off x="7211504" y="4322189"/>
            <a:ext cx="3695307" cy="369332"/>
          </a:xfrm>
          <a:prstGeom prst="rect">
            <a:avLst/>
          </a:prstGeom>
          <a:noFill/>
        </p:spPr>
        <p:txBody>
          <a:bodyPr wrap="square" rtlCol="0">
            <a:spAutoFit/>
          </a:bodyPr>
          <a:lstStyle/>
          <a:p>
            <a:r>
              <a:rPr lang="en-US" dirty="0">
                <a:solidFill>
                  <a:srgbClr val="FF0000"/>
                </a:solidFill>
              </a:rPr>
              <a:t>Vulnerable python code</a:t>
            </a:r>
          </a:p>
        </p:txBody>
      </p:sp>
    </p:spTree>
    <p:extLst>
      <p:ext uri="{BB962C8B-B14F-4D97-AF65-F5344CB8AC3E}">
        <p14:creationId xmlns:p14="http://schemas.microsoft.com/office/powerpoint/2010/main" val="4392617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D5DE51-BE9A-8E5F-8FD6-9CF510B2CD4B}"/>
              </a:ext>
            </a:extLst>
          </p:cNvPr>
          <p:cNvSpPr>
            <a:spLocks noGrp="1"/>
          </p:cNvSpPr>
          <p:nvPr>
            <p:ph idx="1"/>
          </p:nvPr>
        </p:nvSpPr>
        <p:spPr>
          <a:xfrm>
            <a:off x="838200" y="164592"/>
            <a:ext cx="10515600" cy="6012371"/>
          </a:xfrm>
        </p:spPr>
        <p:txBody>
          <a:bodyPr>
            <a:normAutofit/>
          </a:bodyPr>
          <a:lstStyle/>
          <a:p>
            <a:pPr marL="0" indent="0">
              <a:buNone/>
            </a:pPr>
            <a:r>
              <a:rPr lang="en-US" b="1" dirty="0"/>
              <a:t>SQL Injection ATTACK</a:t>
            </a:r>
          </a:p>
          <a:p>
            <a:pPr marL="0" indent="0">
              <a:buNone/>
            </a:pPr>
            <a:r>
              <a:rPr lang="en-US" dirty="0"/>
              <a:t>An attacker can exploit this by injecting SQL through the input fields. </a:t>
            </a:r>
          </a:p>
          <a:p>
            <a:pPr marL="0" indent="0">
              <a:buNone/>
            </a:pPr>
            <a:r>
              <a:rPr lang="en-US" dirty="0"/>
              <a:t>Username: ‘admin’</a:t>
            </a:r>
          </a:p>
          <a:p>
            <a:pPr marL="0" indent="0">
              <a:buNone/>
            </a:pPr>
            <a:r>
              <a:rPr lang="en-US" dirty="0"/>
              <a:t>Password: ‘’ OR ‘1’=‘1’</a:t>
            </a:r>
          </a:p>
          <a:p>
            <a:pPr marL="0" indent="0">
              <a:buNone/>
            </a:pPr>
            <a:r>
              <a:rPr lang="en-US" dirty="0"/>
              <a:t>SELECT * FROM users </a:t>
            </a:r>
          </a:p>
          <a:p>
            <a:pPr marL="0" indent="0">
              <a:buNone/>
            </a:pPr>
            <a:r>
              <a:rPr lang="en-US" dirty="0"/>
              <a:t>WHERE username = 'admin’ </a:t>
            </a:r>
          </a:p>
          <a:p>
            <a:pPr marL="0" indent="0">
              <a:buNone/>
            </a:pPr>
            <a:r>
              <a:rPr lang="en-US" dirty="0"/>
              <a:t>AND </a:t>
            </a:r>
          </a:p>
          <a:p>
            <a:pPr marL="0" indent="0">
              <a:buNone/>
            </a:pPr>
            <a:r>
              <a:rPr lang="en-US" dirty="0"/>
              <a:t>password = '' OR '1'='1’;</a:t>
            </a:r>
          </a:p>
          <a:p>
            <a:pPr marL="0" indent="0">
              <a:buNone/>
            </a:pPr>
            <a:r>
              <a:rPr lang="en-US" dirty="0"/>
              <a:t>When the script is run with this, it will always return a successful login because ‘OR ‘1’=‘1’ is always true.</a:t>
            </a:r>
          </a:p>
          <a:p>
            <a:pPr marL="0" indent="0">
              <a:buNone/>
            </a:pPr>
            <a:endParaRPr lang="en-US" dirty="0"/>
          </a:p>
        </p:txBody>
      </p:sp>
    </p:spTree>
    <p:extLst>
      <p:ext uri="{BB962C8B-B14F-4D97-AF65-F5344CB8AC3E}">
        <p14:creationId xmlns:p14="http://schemas.microsoft.com/office/powerpoint/2010/main" val="5487534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65FF12-D0E1-CA19-5A17-D2CC02A47D5C}"/>
              </a:ext>
            </a:extLst>
          </p:cNvPr>
          <p:cNvSpPr>
            <a:spLocks noGrp="1"/>
          </p:cNvSpPr>
          <p:nvPr>
            <p:ph idx="1"/>
          </p:nvPr>
        </p:nvSpPr>
        <p:spPr>
          <a:xfrm>
            <a:off x="838200" y="128016"/>
            <a:ext cx="10515600" cy="6048947"/>
          </a:xfrm>
        </p:spPr>
        <p:txBody>
          <a:bodyPr>
            <a:normAutofit fontScale="32500" lnSpcReduction="20000"/>
          </a:bodyPr>
          <a:lstStyle/>
          <a:p>
            <a:pPr marL="0" indent="0">
              <a:buNone/>
            </a:pPr>
            <a:r>
              <a:rPr lang="en-US" dirty="0"/>
              <a:t>import sqlite3</a:t>
            </a:r>
          </a:p>
          <a:p>
            <a:pPr marL="0" indent="0">
              <a:buNone/>
            </a:pPr>
            <a:r>
              <a:rPr lang="en-US" dirty="0"/>
              <a:t># Connect to SQLite database (or create it if it doesn't exist)</a:t>
            </a:r>
          </a:p>
          <a:p>
            <a:pPr marL="0" indent="0">
              <a:buNone/>
            </a:pPr>
            <a:r>
              <a:rPr lang="en-US" dirty="0"/>
              <a:t>connection = sqlite3.connect('</a:t>
            </a:r>
            <a:r>
              <a:rPr lang="en-US" dirty="0" err="1"/>
              <a:t>example.db</a:t>
            </a:r>
            <a:r>
              <a:rPr lang="en-US" dirty="0"/>
              <a:t>')</a:t>
            </a:r>
          </a:p>
          <a:p>
            <a:pPr marL="0" indent="0">
              <a:buNone/>
            </a:pPr>
            <a:r>
              <a:rPr lang="en-US" dirty="0"/>
              <a:t>cursor = </a:t>
            </a:r>
            <a:r>
              <a:rPr lang="en-US" dirty="0" err="1"/>
              <a:t>connection.cursor</a:t>
            </a:r>
            <a:r>
              <a:rPr lang="en-US" dirty="0"/>
              <a:t>()</a:t>
            </a:r>
          </a:p>
          <a:p>
            <a:pPr marL="0" indent="0">
              <a:buNone/>
            </a:pPr>
            <a:r>
              <a:rPr lang="en-US" dirty="0"/>
              <a:t># Create users table</a:t>
            </a:r>
          </a:p>
          <a:p>
            <a:pPr marL="0" indent="0">
              <a:buNone/>
            </a:pPr>
            <a:r>
              <a:rPr lang="en-US" dirty="0" err="1"/>
              <a:t>cursor.execute</a:t>
            </a:r>
            <a:r>
              <a:rPr lang="en-US" dirty="0"/>
              <a:t>('''CREATE TABLE IF NOT EXISTS users (username TEXT, password TEXT)''')</a:t>
            </a:r>
          </a:p>
          <a:p>
            <a:pPr marL="0" indent="0">
              <a:buNone/>
            </a:pPr>
            <a:r>
              <a:rPr lang="en-US" dirty="0"/>
              <a:t># Insert a sample user</a:t>
            </a:r>
          </a:p>
          <a:p>
            <a:pPr marL="0" indent="0">
              <a:buNone/>
            </a:pPr>
            <a:r>
              <a:rPr lang="en-US" dirty="0" err="1"/>
              <a:t>cursor.execute</a:t>
            </a:r>
            <a:r>
              <a:rPr lang="en-US" dirty="0"/>
              <a:t>("INSERT INTO users (username, password) VALUES ('admin', 'password123')")</a:t>
            </a:r>
          </a:p>
          <a:p>
            <a:pPr marL="0" indent="0">
              <a:buNone/>
            </a:pPr>
            <a:r>
              <a:rPr lang="en-US" dirty="0" err="1"/>
              <a:t>connection.commit</a:t>
            </a:r>
            <a:r>
              <a:rPr lang="en-US" dirty="0"/>
              <a:t>()</a:t>
            </a:r>
          </a:p>
          <a:p>
            <a:pPr marL="0" indent="0">
              <a:buNone/>
            </a:pPr>
            <a:r>
              <a:rPr lang="en-US" dirty="0"/>
              <a:t># Function to simulate user login</a:t>
            </a:r>
          </a:p>
          <a:p>
            <a:pPr marL="0" indent="0">
              <a:buNone/>
            </a:pPr>
            <a:r>
              <a:rPr lang="en-US" dirty="0"/>
              <a:t>def login(username, password):</a:t>
            </a:r>
          </a:p>
          <a:p>
            <a:pPr marL="0" indent="0">
              <a:buNone/>
            </a:pPr>
            <a:r>
              <a:rPr lang="en-US" b="1" dirty="0"/>
              <a:t>    # Secure SQL query using parameterized queries</a:t>
            </a:r>
          </a:p>
          <a:p>
            <a:pPr marL="0" indent="0">
              <a:buNone/>
            </a:pPr>
            <a:r>
              <a:rPr lang="en-US" b="1" dirty="0"/>
              <a:t>    query = "SELECT * FROM users WHERE username = ? AND password = ?"</a:t>
            </a:r>
          </a:p>
          <a:p>
            <a:pPr marL="0" indent="0">
              <a:buNone/>
            </a:pPr>
            <a:r>
              <a:rPr lang="en-US" dirty="0"/>
              <a:t>    </a:t>
            </a:r>
            <a:r>
              <a:rPr lang="en-US" dirty="0" err="1"/>
              <a:t>cursor.execute</a:t>
            </a:r>
            <a:r>
              <a:rPr lang="en-US" dirty="0"/>
              <a:t>(query, (username, password))</a:t>
            </a:r>
          </a:p>
          <a:p>
            <a:pPr marL="0" indent="0">
              <a:buNone/>
            </a:pPr>
            <a:r>
              <a:rPr lang="en-US" dirty="0"/>
              <a:t>    result = </a:t>
            </a:r>
            <a:r>
              <a:rPr lang="en-US" dirty="0" err="1"/>
              <a:t>cursor.fetchall</a:t>
            </a:r>
            <a:r>
              <a:rPr lang="en-US" dirty="0"/>
              <a:t>()</a:t>
            </a:r>
          </a:p>
          <a:p>
            <a:pPr marL="0" indent="0">
              <a:buNone/>
            </a:pPr>
            <a:r>
              <a:rPr lang="en-US" dirty="0"/>
              <a:t>    if result:</a:t>
            </a:r>
          </a:p>
          <a:p>
            <a:pPr marL="0" indent="0">
              <a:buNone/>
            </a:pPr>
            <a:r>
              <a:rPr lang="en-US" dirty="0"/>
              <a:t>        print("Login successful!")</a:t>
            </a:r>
          </a:p>
          <a:p>
            <a:pPr marL="0" indent="0">
              <a:buNone/>
            </a:pPr>
            <a:r>
              <a:rPr lang="en-US" dirty="0"/>
              <a:t>    else:</a:t>
            </a:r>
          </a:p>
          <a:p>
            <a:pPr marL="0" indent="0">
              <a:buNone/>
            </a:pPr>
            <a:r>
              <a:rPr lang="en-US" dirty="0"/>
              <a:t>        print("Invalid username or password.")</a:t>
            </a:r>
          </a:p>
          <a:p>
            <a:pPr marL="0" indent="0">
              <a:buNone/>
            </a:pPr>
            <a:r>
              <a:rPr lang="en-US" dirty="0"/>
              <a:t># User input (normal case)</a:t>
            </a:r>
          </a:p>
          <a:p>
            <a:pPr marL="0" indent="0">
              <a:buNone/>
            </a:pPr>
            <a:r>
              <a:rPr lang="en-US" dirty="0"/>
              <a:t>username = input("Enter username: ")</a:t>
            </a:r>
          </a:p>
          <a:p>
            <a:pPr marL="0" indent="0">
              <a:buNone/>
            </a:pPr>
            <a:r>
              <a:rPr lang="en-US" dirty="0"/>
              <a:t>password = input("Enter password: ")</a:t>
            </a:r>
          </a:p>
          <a:p>
            <a:pPr marL="0" indent="0">
              <a:buNone/>
            </a:pPr>
            <a:r>
              <a:rPr lang="en-US" dirty="0"/>
              <a:t>login(username, password)</a:t>
            </a:r>
          </a:p>
          <a:p>
            <a:pPr marL="0" indent="0">
              <a:buNone/>
            </a:pPr>
            <a:r>
              <a:rPr lang="en-US" dirty="0"/>
              <a:t># Close the connection</a:t>
            </a:r>
          </a:p>
          <a:p>
            <a:pPr marL="0" indent="0">
              <a:buNone/>
            </a:pPr>
            <a:r>
              <a:rPr lang="en-US" dirty="0" err="1"/>
              <a:t>connection.close</a:t>
            </a:r>
            <a:r>
              <a:rPr lang="en-US" dirty="0"/>
              <a:t>()</a:t>
            </a:r>
          </a:p>
        </p:txBody>
      </p:sp>
    </p:spTree>
    <p:extLst>
      <p:ext uri="{BB962C8B-B14F-4D97-AF65-F5344CB8AC3E}">
        <p14:creationId xmlns:p14="http://schemas.microsoft.com/office/powerpoint/2010/main" val="147897627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E1EF6-F1B5-71EC-8B5E-DD3F286E6CA2}"/>
              </a:ext>
            </a:extLst>
          </p:cNvPr>
          <p:cNvSpPr>
            <a:spLocks noGrp="1"/>
          </p:cNvSpPr>
          <p:nvPr>
            <p:ph type="title"/>
          </p:nvPr>
        </p:nvSpPr>
        <p:spPr/>
        <p:txBody>
          <a:bodyPr/>
          <a:lstStyle/>
          <a:p>
            <a:r>
              <a:rPr lang="en-US" dirty="0"/>
              <a:t>Key Points</a:t>
            </a:r>
          </a:p>
        </p:txBody>
      </p:sp>
      <p:sp>
        <p:nvSpPr>
          <p:cNvPr id="6" name="Rectangle 3">
            <a:extLst>
              <a:ext uri="{FF2B5EF4-FFF2-40B4-BE49-F238E27FC236}">
                <a16:creationId xmlns:a16="http://schemas.microsoft.com/office/drawing/2014/main" id="{5F726AD8-8B10-2260-568D-7F2A7E594540}"/>
              </a:ext>
            </a:extLst>
          </p:cNvPr>
          <p:cNvSpPr>
            <a:spLocks noGrp="1" noChangeArrowheads="1"/>
          </p:cNvSpPr>
          <p:nvPr>
            <p:ph idx="1"/>
          </p:nvPr>
        </p:nvSpPr>
        <p:spPr bwMode="auto">
          <a:xfrm>
            <a:off x="838200" y="2600911"/>
            <a:ext cx="10427208"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1" i="0" u="none" strike="noStrike" cap="none" normalizeH="0" baseline="0" dirty="0">
                <a:ln>
                  <a:noFill/>
                </a:ln>
                <a:solidFill>
                  <a:schemeClr val="tx1"/>
                </a:solidFill>
                <a:effectLst/>
                <a:latin typeface="Arial" panose="020B0604020202020204" pitchFamily="34" charset="0"/>
              </a:rPr>
              <a:t>Parameterized Queries:</a:t>
            </a:r>
            <a:r>
              <a:rPr kumimoji="0" lang="en-US" altLang="en-US" sz="44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chemeClr val="tx1"/>
                </a:solidFill>
                <a:effectLst/>
                <a:latin typeface="Arial" panose="020B0604020202020204" pitchFamily="34" charset="0"/>
              </a:rPr>
              <a:t>Use placeholders (</a:t>
            </a:r>
            <a:r>
              <a:rPr kumimoji="0" lang="en-US" altLang="en-US" sz="4400" b="0" i="0" u="none" strike="noStrike" cap="none" normalizeH="0" baseline="0" dirty="0">
                <a:ln>
                  <a:noFill/>
                </a:ln>
                <a:solidFill>
                  <a:schemeClr val="tx1"/>
                </a:solidFill>
                <a:effectLst/>
                <a:latin typeface="Arial Unicode MS"/>
              </a:rPr>
              <a:t>?</a:t>
            </a:r>
            <a:r>
              <a:rPr kumimoji="0" lang="en-US" altLang="en-US" sz="4400" b="0" i="0" u="none" strike="noStrike" cap="none" normalizeH="0" baseline="0" dirty="0">
                <a:ln>
                  <a:noFill/>
                </a:ln>
                <a:solidFill>
                  <a:schemeClr val="tx1"/>
                </a:solidFill>
                <a:effectLst/>
              </a:rPr>
              <a:t> in SQLite) to ensure the database treats user input as data, not executable code. </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735032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B35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988001-D52D-8D3D-3B38-4D2A3474D67D}"/>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Example</a:t>
            </a:r>
          </a:p>
        </p:txBody>
      </p:sp>
      <p:pic>
        <p:nvPicPr>
          <p:cNvPr id="5" name="Content Placeholder 4">
            <a:extLst>
              <a:ext uri="{FF2B5EF4-FFF2-40B4-BE49-F238E27FC236}">
                <a16:creationId xmlns:a16="http://schemas.microsoft.com/office/drawing/2014/main" id="{F3B25E75-1334-E567-C221-423B03C8687F}"/>
              </a:ext>
            </a:extLst>
          </p:cNvPr>
          <p:cNvPicPr>
            <a:picLocks noGrp="1" noChangeAspect="1"/>
          </p:cNvPicPr>
          <p:nvPr>
            <p:ph idx="1"/>
          </p:nvPr>
        </p:nvPicPr>
        <p:blipFill>
          <a:blip r:embed="rId2"/>
          <a:stretch>
            <a:fillRect/>
          </a:stretch>
        </p:blipFill>
        <p:spPr>
          <a:xfrm>
            <a:off x="4278287" y="961812"/>
            <a:ext cx="6708825" cy="4930987"/>
          </a:xfrm>
          <a:prstGeom prst="rect">
            <a:avLst/>
          </a:prstGeom>
        </p:spPr>
      </p:pic>
    </p:spTree>
    <p:extLst>
      <p:ext uri="{BB962C8B-B14F-4D97-AF65-F5344CB8AC3E}">
        <p14:creationId xmlns:p14="http://schemas.microsoft.com/office/powerpoint/2010/main" val="238445049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034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9EAACB-EB32-4FB7-3742-3578BBEC35BE}"/>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endParaRPr lang="en-US" sz="2600" kern="1200">
              <a:solidFill>
                <a:srgbClr val="FFFFFF"/>
              </a:solidFill>
              <a:latin typeface="+mj-lt"/>
              <a:ea typeface="+mj-ea"/>
              <a:cs typeface="+mj-cs"/>
            </a:endParaRPr>
          </a:p>
        </p:txBody>
      </p:sp>
      <p:pic>
        <p:nvPicPr>
          <p:cNvPr id="5" name="Content Placeholder 4">
            <a:extLst>
              <a:ext uri="{FF2B5EF4-FFF2-40B4-BE49-F238E27FC236}">
                <a16:creationId xmlns:a16="http://schemas.microsoft.com/office/drawing/2014/main" id="{EE112247-02AB-AB26-7B7D-25DAC28375C5}"/>
              </a:ext>
            </a:extLst>
          </p:cNvPr>
          <p:cNvPicPr>
            <a:picLocks noGrp="1" noChangeAspect="1"/>
          </p:cNvPicPr>
          <p:nvPr>
            <p:ph idx="1"/>
          </p:nvPr>
        </p:nvPicPr>
        <p:blipFill>
          <a:blip r:embed="rId2"/>
          <a:stretch>
            <a:fillRect/>
          </a:stretch>
        </p:blipFill>
        <p:spPr>
          <a:xfrm>
            <a:off x="4147903" y="961812"/>
            <a:ext cx="6969593" cy="4930987"/>
          </a:xfrm>
          <a:prstGeom prst="rect">
            <a:avLst/>
          </a:prstGeom>
        </p:spPr>
      </p:pic>
    </p:spTree>
    <p:extLst>
      <p:ext uri="{BB962C8B-B14F-4D97-AF65-F5344CB8AC3E}">
        <p14:creationId xmlns:p14="http://schemas.microsoft.com/office/powerpoint/2010/main" val="450907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8FD87-198E-257C-19CA-439A1430CDFC}"/>
              </a:ext>
            </a:extLst>
          </p:cNvPr>
          <p:cNvSpPr>
            <a:spLocks noGrp="1"/>
          </p:cNvSpPr>
          <p:nvPr>
            <p:ph type="title"/>
          </p:nvPr>
        </p:nvSpPr>
        <p:spPr/>
        <p:txBody>
          <a:bodyPr/>
          <a:lstStyle/>
          <a:p>
            <a:r>
              <a:rPr lang="en-US" dirty="0"/>
              <a:t>Network Information Systems</a:t>
            </a:r>
          </a:p>
        </p:txBody>
      </p:sp>
      <p:sp>
        <p:nvSpPr>
          <p:cNvPr id="3" name="Content Placeholder 2">
            <a:extLst>
              <a:ext uri="{FF2B5EF4-FFF2-40B4-BE49-F238E27FC236}">
                <a16:creationId xmlns:a16="http://schemas.microsoft.com/office/drawing/2014/main" id="{5242651A-E2E7-679B-8720-757358FCD0BF}"/>
              </a:ext>
            </a:extLst>
          </p:cNvPr>
          <p:cNvSpPr>
            <a:spLocks noGrp="1"/>
          </p:cNvSpPr>
          <p:nvPr>
            <p:ph idx="1"/>
          </p:nvPr>
        </p:nvSpPr>
        <p:spPr/>
        <p:txBody>
          <a:bodyPr>
            <a:normAutofit lnSpcReduction="10000"/>
          </a:bodyPr>
          <a:lstStyle/>
          <a:p>
            <a:r>
              <a:rPr lang="en-US" b="1" dirty="0"/>
              <a:t>Physical Security Controls</a:t>
            </a:r>
          </a:p>
          <a:p>
            <a:pPr lvl="1"/>
            <a:r>
              <a:rPr lang="en-US" b="1" dirty="0"/>
              <a:t>Secure Access to Network Hardware:</a:t>
            </a:r>
            <a:r>
              <a:rPr lang="en-US" dirty="0"/>
              <a:t> Restricting physical access to routers, switches, servers, and other critical network infrastructure through locked rooms, security cameras, and access control systems.</a:t>
            </a:r>
          </a:p>
          <a:p>
            <a:pPr lvl="1"/>
            <a:r>
              <a:rPr lang="en-US" b="1" dirty="0"/>
              <a:t>Environmental Controls:</a:t>
            </a:r>
            <a:r>
              <a:rPr lang="en-US" dirty="0"/>
              <a:t> Ensuring proper environmental conditions (temperature, humidity) to protect network equipment from physical damage.</a:t>
            </a:r>
          </a:p>
          <a:p>
            <a:r>
              <a:rPr lang="en-US" b="1" dirty="0"/>
              <a:t>Configuration and Change Management</a:t>
            </a:r>
          </a:p>
          <a:p>
            <a:pPr lvl="1"/>
            <a:r>
              <a:rPr lang="en-US" b="1" dirty="0"/>
              <a:t>Configuration Management:</a:t>
            </a:r>
            <a:r>
              <a:rPr lang="en-US" dirty="0"/>
              <a:t> Maintaining an inventory of network devices and their configurations, ensuring that only authorized changes are made.</a:t>
            </a:r>
          </a:p>
          <a:p>
            <a:pPr lvl="1"/>
            <a:r>
              <a:rPr lang="en-US" b="1" dirty="0"/>
              <a:t>Patch Management:</a:t>
            </a:r>
            <a:r>
              <a:rPr lang="en-US" dirty="0"/>
              <a:t> Regularly updating network devices and software to fix vulnerabilities and improve security</a:t>
            </a:r>
          </a:p>
          <a:p>
            <a:pPr marL="457200" lvl="1" indent="0">
              <a:buNone/>
            </a:pPr>
            <a:endParaRPr lang="en-US" dirty="0"/>
          </a:p>
          <a:p>
            <a:endParaRPr lang="en-US" dirty="0"/>
          </a:p>
        </p:txBody>
      </p:sp>
    </p:spTree>
    <p:extLst>
      <p:ext uri="{BB962C8B-B14F-4D97-AF65-F5344CB8AC3E}">
        <p14:creationId xmlns:p14="http://schemas.microsoft.com/office/powerpoint/2010/main" val="30089410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2F3F1-FAC5-9997-68FC-F44B39757837}"/>
              </a:ext>
            </a:extLst>
          </p:cNvPr>
          <p:cNvSpPr>
            <a:spLocks noGrp="1"/>
          </p:cNvSpPr>
          <p:nvPr>
            <p:ph type="title"/>
          </p:nvPr>
        </p:nvSpPr>
        <p:spPr/>
        <p:txBody>
          <a:bodyPr/>
          <a:lstStyle/>
          <a:p>
            <a:r>
              <a:rPr lang="en-US" dirty="0"/>
              <a:t>Impacts</a:t>
            </a:r>
          </a:p>
        </p:txBody>
      </p:sp>
      <p:sp>
        <p:nvSpPr>
          <p:cNvPr id="3" name="Content Placeholder 2">
            <a:extLst>
              <a:ext uri="{FF2B5EF4-FFF2-40B4-BE49-F238E27FC236}">
                <a16:creationId xmlns:a16="http://schemas.microsoft.com/office/drawing/2014/main" id="{7A46B872-D481-5124-B22E-4FE0571B7633}"/>
              </a:ext>
            </a:extLst>
          </p:cNvPr>
          <p:cNvSpPr>
            <a:spLocks noGrp="1"/>
          </p:cNvSpPr>
          <p:nvPr>
            <p:ph idx="1"/>
          </p:nvPr>
        </p:nvSpPr>
        <p:spPr/>
        <p:txBody>
          <a:bodyPr>
            <a:normAutofit lnSpcReduction="10000"/>
          </a:bodyPr>
          <a:lstStyle/>
          <a:p>
            <a:r>
              <a:rPr lang="en-US" b="1" dirty="0"/>
              <a:t>Impact of SQL Injection</a:t>
            </a:r>
          </a:p>
          <a:p>
            <a:pPr lvl="1">
              <a:buFont typeface="+mj-lt"/>
              <a:buAutoNum type="arabicPeriod"/>
            </a:pPr>
            <a:r>
              <a:rPr lang="en-US" b="1" dirty="0"/>
              <a:t>Unauthorized Access</a:t>
            </a:r>
            <a:r>
              <a:rPr lang="en-US" dirty="0"/>
              <a:t>: Attackers can bypass authentication mechanisms and gain unauthorized access to sensitive data or administrative accounts.</a:t>
            </a:r>
          </a:p>
          <a:p>
            <a:pPr lvl="1">
              <a:buFont typeface="+mj-lt"/>
              <a:buAutoNum type="arabicPeriod"/>
            </a:pPr>
            <a:r>
              <a:rPr lang="en-US" b="1" dirty="0"/>
              <a:t>Data Leakage</a:t>
            </a:r>
            <a:r>
              <a:rPr lang="en-US" dirty="0"/>
              <a:t>: Attackers can extract sensitive information such as usernames, passwords, credit card details, or personal information stored in the database.</a:t>
            </a:r>
          </a:p>
          <a:p>
            <a:pPr lvl="1">
              <a:buFont typeface="+mj-lt"/>
              <a:buAutoNum type="arabicPeriod"/>
            </a:pPr>
            <a:r>
              <a:rPr lang="en-US" b="1" dirty="0"/>
              <a:t>Data Manipulation</a:t>
            </a:r>
            <a:r>
              <a:rPr lang="en-US" dirty="0"/>
              <a:t>: Attackers can modify, delete, or insert data into the database, altering the application's behavior or compromising data integrity.</a:t>
            </a:r>
          </a:p>
          <a:p>
            <a:pPr lvl="1">
              <a:buFont typeface="+mj-lt"/>
              <a:buAutoNum type="arabicPeriod"/>
            </a:pPr>
            <a:r>
              <a:rPr lang="en-US" b="1" dirty="0"/>
              <a:t>Server Compromise</a:t>
            </a:r>
            <a:r>
              <a:rPr lang="en-US" dirty="0"/>
              <a:t>: In extreme cases, attackers can execute system-level commands through SQL injection, leading to server compromise or further exploitation.</a:t>
            </a:r>
          </a:p>
          <a:p>
            <a:endParaRPr lang="en-US" dirty="0"/>
          </a:p>
        </p:txBody>
      </p:sp>
    </p:spTree>
    <p:extLst>
      <p:ext uri="{BB962C8B-B14F-4D97-AF65-F5344CB8AC3E}">
        <p14:creationId xmlns:p14="http://schemas.microsoft.com/office/powerpoint/2010/main" val="12942403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2CCB3-7019-34FB-7793-CCBFCD2A8089}"/>
              </a:ext>
            </a:extLst>
          </p:cNvPr>
          <p:cNvSpPr>
            <a:spLocks noGrp="1"/>
          </p:cNvSpPr>
          <p:nvPr>
            <p:ph type="title"/>
          </p:nvPr>
        </p:nvSpPr>
        <p:spPr/>
        <p:txBody>
          <a:bodyPr/>
          <a:lstStyle/>
          <a:p>
            <a:r>
              <a:rPr lang="en-US" dirty="0"/>
              <a:t>Prevent SQL injection</a:t>
            </a:r>
          </a:p>
        </p:txBody>
      </p:sp>
      <p:sp>
        <p:nvSpPr>
          <p:cNvPr id="3" name="Content Placeholder 2">
            <a:extLst>
              <a:ext uri="{FF2B5EF4-FFF2-40B4-BE49-F238E27FC236}">
                <a16:creationId xmlns:a16="http://schemas.microsoft.com/office/drawing/2014/main" id="{DDDF5306-C39C-6494-B3BD-7A210B88B346}"/>
              </a:ext>
            </a:extLst>
          </p:cNvPr>
          <p:cNvSpPr>
            <a:spLocks noGrp="1"/>
          </p:cNvSpPr>
          <p:nvPr>
            <p:ph idx="1"/>
          </p:nvPr>
        </p:nvSpPr>
        <p:spPr/>
        <p:txBody>
          <a:bodyPr>
            <a:normAutofit fontScale="62500" lnSpcReduction="20000"/>
          </a:bodyPr>
          <a:lstStyle/>
          <a:p>
            <a:r>
              <a:rPr lang="en-US" b="1" dirty="0"/>
              <a:t>Prevention of SQL Injection</a:t>
            </a:r>
          </a:p>
          <a:p>
            <a:pPr>
              <a:buFont typeface="+mj-lt"/>
              <a:buAutoNum type="arabicPeriod"/>
            </a:pPr>
            <a:r>
              <a:rPr lang="en-US" b="1" dirty="0"/>
              <a:t>Parameterized Queries (Prepared Statements)</a:t>
            </a:r>
            <a:r>
              <a:rPr lang="en-US" dirty="0"/>
              <a:t>:</a:t>
            </a:r>
          </a:p>
          <a:p>
            <a:pPr marL="742950" lvl="1" indent="-285750">
              <a:buFont typeface="+mj-lt"/>
              <a:buAutoNum type="arabicPeriod"/>
            </a:pPr>
            <a:r>
              <a:rPr lang="en-US" dirty="0"/>
              <a:t>Use parameterized queries or prepared statements with placeholders to separate SQL code from user input.</a:t>
            </a:r>
          </a:p>
          <a:p>
            <a:pPr>
              <a:buFont typeface="+mj-lt"/>
              <a:buAutoNum type="arabicPeriod"/>
            </a:pPr>
            <a:r>
              <a:rPr lang="en-US" b="1" dirty="0"/>
              <a:t>Input Validation and Sanitization</a:t>
            </a:r>
            <a:r>
              <a:rPr lang="en-US" dirty="0"/>
              <a:t>:</a:t>
            </a:r>
          </a:p>
          <a:p>
            <a:pPr marL="742950" lvl="1" indent="-285750">
              <a:buFont typeface="+mj-lt"/>
              <a:buAutoNum type="arabicPeriod"/>
            </a:pPr>
            <a:r>
              <a:rPr lang="en-US" dirty="0"/>
              <a:t>Validate and sanitize user input to ensure it conforms to expected formats and does not contain malicious characters.</a:t>
            </a:r>
          </a:p>
          <a:p>
            <a:pPr>
              <a:buFont typeface="+mj-lt"/>
              <a:buAutoNum type="arabicPeriod"/>
            </a:pPr>
            <a:r>
              <a:rPr lang="en-US" b="1" dirty="0"/>
              <a:t>Least Privilege Principle</a:t>
            </a:r>
            <a:r>
              <a:rPr lang="en-US" dirty="0"/>
              <a:t>:</a:t>
            </a:r>
          </a:p>
          <a:p>
            <a:pPr marL="742950" lvl="1" indent="-285750">
              <a:buFont typeface="+mj-lt"/>
              <a:buAutoNum type="arabicPeriod"/>
            </a:pPr>
            <a:r>
              <a:rPr lang="en-US" dirty="0"/>
              <a:t>Limit database user privileges to only those necessary for the application to function, reducing the potential impact of successful SQL injection attacks.</a:t>
            </a:r>
          </a:p>
          <a:p>
            <a:pPr>
              <a:buFont typeface="+mj-lt"/>
              <a:buAutoNum type="arabicPeriod"/>
            </a:pPr>
            <a:r>
              <a:rPr lang="en-US" b="1" dirty="0"/>
              <a:t>Web Application Firewalls (WAF)</a:t>
            </a:r>
            <a:r>
              <a:rPr lang="en-US" dirty="0"/>
              <a:t>:</a:t>
            </a:r>
          </a:p>
          <a:p>
            <a:pPr marL="742950" lvl="1" indent="-285750">
              <a:buFont typeface="+mj-lt"/>
              <a:buAutoNum type="arabicPeriod"/>
            </a:pPr>
            <a:r>
              <a:rPr lang="en-US" dirty="0"/>
              <a:t>Implement WAFs to filter and block malicious HTTP requests, including those attempting SQL injection attacks.</a:t>
            </a:r>
          </a:p>
          <a:p>
            <a:pPr>
              <a:buFont typeface="+mj-lt"/>
              <a:buAutoNum type="arabicPeriod"/>
            </a:pPr>
            <a:r>
              <a:rPr lang="en-US" b="1" dirty="0"/>
              <a:t>Database Security Measures</a:t>
            </a:r>
            <a:r>
              <a:rPr lang="en-US" dirty="0"/>
              <a:t>:</a:t>
            </a:r>
          </a:p>
          <a:p>
            <a:pPr marL="742950" lvl="1" indent="-285750">
              <a:buFont typeface="+mj-lt"/>
              <a:buAutoNum type="arabicPeriod"/>
            </a:pPr>
            <a:r>
              <a:rPr lang="en-US" dirty="0"/>
              <a:t>Implement strong authentication mechanisms, encrypt sensitive data, and regularly update and patch database software to mitigate vulnerabilities.</a:t>
            </a:r>
          </a:p>
          <a:p>
            <a:pPr>
              <a:buFont typeface="+mj-lt"/>
              <a:buAutoNum type="arabicPeriod"/>
            </a:pPr>
            <a:r>
              <a:rPr lang="en-US" b="1" dirty="0"/>
              <a:t>Security Testing and Code Review</a:t>
            </a:r>
            <a:r>
              <a:rPr lang="en-US" dirty="0"/>
              <a:t>:</a:t>
            </a:r>
          </a:p>
          <a:p>
            <a:pPr marL="742950" lvl="1" indent="-285750">
              <a:buFont typeface="+mj-lt"/>
              <a:buAutoNum type="arabicPeriod"/>
            </a:pPr>
            <a:r>
              <a:rPr lang="en-US" dirty="0"/>
              <a:t>Conduct regular security testing, including penetration testing and code reviews, to identify and remediate SQL injection vulnerabilities.</a:t>
            </a:r>
          </a:p>
          <a:p>
            <a:endParaRPr lang="en-US" dirty="0"/>
          </a:p>
        </p:txBody>
      </p:sp>
    </p:spTree>
    <p:extLst>
      <p:ext uri="{BB962C8B-B14F-4D97-AF65-F5344CB8AC3E}">
        <p14:creationId xmlns:p14="http://schemas.microsoft.com/office/powerpoint/2010/main" val="358069981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7B81F2A-22EE-C226-1D20-BC04A312AB1F}"/>
              </a:ext>
            </a:extLst>
          </p:cNvPr>
          <p:cNvPicPr>
            <a:picLocks noGrp="1" noChangeAspect="1"/>
          </p:cNvPicPr>
          <p:nvPr>
            <p:ph idx="1"/>
          </p:nvPr>
        </p:nvPicPr>
        <p:blipFill>
          <a:blip r:embed="rId2"/>
          <a:stretch>
            <a:fillRect/>
          </a:stretch>
        </p:blipFill>
        <p:spPr>
          <a:xfrm>
            <a:off x="739206" y="643466"/>
            <a:ext cx="10713588" cy="5571067"/>
          </a:xfrm>
          <a:prstGeom prst="rect">
            <a:avLst/>
          </a:prstGeom>
        </p:spPr>
      </p:pic>
    </p:spTree>
    <p:extLst>
      <p:ext uri="{BB962C8B-B14F-4D97-AF65-F5344CB8AC3E}">
        <p14:creationId xmlns:p14="http://schemas.microsoft.com/office/powerpoint/2010/main" val="94571004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3437D-F027-C310-315D-42867F732E14}"/>
              </a:ext>
            </a:extLst>
          </p:cNvPr>
          <p:cNvSpPr>
            <a:spLocks noGrp="1"/>
          </p:cNvSpPr>
          <p:nvPr>
            <p:ph type="title"/>
          </p:nvPr>
        </p:nvSpPr>
        <p:spPr/>
        <p:txBody>
          <a:bodyPr/>
          <a:lstStyle/>
          <a:p>
            <a:r>
              <a:rPr lang="en-US" dirty="0"/>
              <a:t>DDOS</a:t>
            </a:r>
          </a:p>
        </p:txBody>
      </p:sp>
      <p:sp>
        <p:nvSpPr>
          <p:cNvPr id="3" name="Content Placeholder 2">
            <a:extLst>
              <a:ext uri="{FF2B5EF4-FFF2-40B4-BE49-F238E27FC236}">
                <a16:creationId xmlns:a16="http://schemas.microsoft.com/office/drawing/2014/main" id="{1332A57A-6E9E-F617-15B4-28B5080BD22E}"/>
              </a:ext>
            </a:extLst>
          </p:cNvPr>
          <p:cNvSpPr>
            <a:spLocks noGrp="1"/>
          </p:cNvSpPr>
          <p:nvPr>
            <p:ph idx="1"/>
          </p:nvPr>
        </p:nvSpPr>
        <p:spPr/>
        <p:txBody>
          <a:bodyPr/>
          <a:lstStyle/>
          <a:p>
            <a:r>
              <a:rPr lang="en-US" dirty="0"/>
              <a:t>A Distributed Denial of Service (DDoS) attack is a malicious attempt to disrupt the normal traffic of a targeted server, service, or network by overwhelming it with a flood of internet traffic. </a:t>
            </a:r>
          </a:p>
          <a:p>
            <a:r>
              <a:rPr lang="en-US" dirty="0"/>
              <a:t>DDoS attacks typically involve multiple compromised devices, often distributed across different geographic locations, acting in concert to generate excessive traffic. </a:t>
            </a:r>
          </a:p>
          <a:p>
            <a:r>
              <a:rPr lang="en-US" dirty="0"/>
              <a:t>The goal of a DDoS attack is to render the target inaccessible to legitimate users, causing service disruptions, downtime, or financial losses.</a:t>
            </a:r>
          </a:p>
        </p:txBody>
      </p:sp>
    </p:spTree>
    <p:extLst>
      <p:ext uri="{BB962C8B-B14F-4D97-AF65-F5344CB8AC3E}">
        <p14:creationId xmlns:p14="http://schemas.microsoft.com/office/powerpoint/2010/main" val="299609050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83A80-C42A-C79D-5511-D658D7EEC0B4}"/>
              </a:ext>
            </a:extLst>
          </p:cNvPr>
          <p:cNvSpPr>
            <a:spLocks noGrp="1"/>
          </p:cNvSpPr>
          <p:nvPr>
            <p:ph type="title"/>
          </p:nvPr>
        </p:nvSpPr>
        <p:spPr/>
        <p:txBody>
          <a:bodyPr/>
          <a:lstStyle/>
          <a:p>
            <a:r>
              <a:rPr lang="en-US" b="1" dirty="0"/>
              <a:t>Key Characteristics of DDoS Attacks:</a:t>
            </a:r>
            <a:br>
              <a:rPr lang="en-US" b="1" dirty="0"/>
            </a:br>
            <a:endParaRPr lang="en-US" dirty="0"/>
          </a:p>
        </p:txBody>
      </p:sp>
      <p:sp>
        <p:nvSpPr>
          <p:cNvPr id="3" name="Content Placeholder 2">
            <a:extLst>
              <a:ext uri="{FF2B5EF4-FFF2-40B4-BE49-F238E27FC236}">
                <a16:creationId xmlns:a16="http://schemas.microsoft.com/office/drawing/2014/main" id="{ED646DB3-5BD7-EA43-4BFB-4D0BA68733A7}"/>
              </a:ext>
            </a:extLst>
          </p:cNvPr>
          <p:cNvSpPr>
            <a:spLocks noGrp="1"/>
          </p:cNvSpPr>
          <p:nvPr>
            <p:ph idx="1"/>
          </p:nvPr>
        </p:nvSpPr>
        <p:spPr/>
        <p:txBody>
          <a:bodyPr>
            <a:normAutofit fontScale="92500" lnSpcReduction="20000"/>
          </a:bodyPr>
          <a:lstStyle/>
          <a:p>
            <a:pPr>
              <a:buFont typeface="+mj-lt"/>
              <a:buAutoNum type="arabicPeriod"/>
            </a:pPr>
            <a:r>
              <a:rPr lang="en-US" b="1" dirty="0"/>
              <a:t>Distributed Nature</a:t>
            </a:r>
            <a:r>
              <a:rPr lang="en-US" dirty="0"/>
              <a:t>: DDoS attacks involve a large number of compromised devices, often referred to as botnets, which are coordinated to flood the target with traffic from multiple sources.</a:t>
            </a:r>
          </a:p>
          <a:p>
            <a:pPr>
              <a:buFont typeface="+mj-lt"/>
              <a:buAutoNum type="arabicPeriod"/>
            </a:pPr>
            <a:r>
              <a:rPr lang="en-US" b="1" dirty="0"/>
              <a:t>Multiple Attack Vectors</a:t>
            </a:r>
            <a:r>
              <a:rPr lang="en-US" dirty="0"/>
              <a:t>: DDoS attacks can employ various techniques and protocols to generate traffic, including UDP, TCP, ICMP, HTTP, and DNS, among others.</a:t>
            </a:r>
          </a:p>
          <a:p>
            <a:pPr>
              <a:buFont typeface="+mj-lt"/>
              <a:buAutoNum type="arabicPeriod"/>
            </a:pPr>
            <a:r>
              <a:rPr lang="en-US" b="1" dirty="0"/>
              <a:t>Volume, Velocity, and Variety</a:t>
            </a:r>
            <a:r>
              <a:rPr lang="en-US" dirty="0"/>
              <a:t>: DDoS attacks can vary in terms of the volume of traffic generated, the speed at which it is delivered, and the variety of attack vectors used, making them challenging to mitigate.</a:t>
            </a:r>
          </a:p>
          <a:p>
            <a:pPr>
              <a:buFont typeface="+mj-lt"/>
              <a:buAutoNum type="arabicPeriod"/>
            </a:pPr>
            <a:r>
              <a:rPr lang="en-US" b="1" dirty="0"/>
              <a:t>Layered Approach</a:t>
            </a:r>
            <a:r>
              <a:rPr lang="en-US" dirty="0"/>
              <a:t>: DDoS attacks can target different layers of the OSI model, including the network layer (Layer 3), transport layer (Layer 4), and application layer (Layer 7), each requiring different mitigation strategies.</a:t>
            </a:r>
          </a:p>
          <a:p>
            <a:endParaRPr lang="en-US" dirty="0"/>
          </a:p>
        </p:txBody>
      </p:sp>
    </p:spTree>
    <p:extLst>
      <p:ext uri="{BB962C8B-B14F-4D97-AF65-F5344CB8AC3E}">
        <p14:creationId xmlns:p14="http://schemas.microsoft.com/office/powerpoint/2010/main" val="22245898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1E8A6-3F9C-168C-F882-1F15D2121999}"/>
              </a:ext>
            </a:extLst>
          </p:cNvPr>
          <p:cNvSpPr>
            <a:spLocks noGrp="1"/>
          </p:cNvSpPr>
          <p:nvPr>
            <p:ph type="title"/>
          </p:nvPr>
        </p:nvSpPr>
        <p:spPr/>
        <p:txBody>
          <a:bodyPr/>
          <a:lstStyle/>
          <a:p>
            <a:r>
              <a:rPr lang="en-US" dirty="0"/>
              <a:t>Example </a:t>
            </a:r>
          </a:p>
        </p:txBody>
      </p:sp>
      <p:sp>
        <p:nvSpPr>
          <p:cNvPr id="3" name="Content Placeholder 2">
            <a:extLst>
              <a:ext uri="{FF2B5EF4-FFF2-40B4-BE49-F238E27FC236}">
                <a16:creationId xmlns:a16="http://schemas.microsoft.com/office/drawing/2014/main" id="{589CC2BA-1A02-2A5A-FFB7-9D5444062255}"/>
              </a:ext>
            </a:extLst>
          </p:cNvPr>
          <p:cNvSpPr>
            <a:spLocks noGrp="1"/>
          </p:cNvSpPr>
          <p:nvPr>
            <p:ph idx="1"/>
          </p:nvPr>
        </p:nvSpPr>
        <p:spPr/>
        <p:txBody>
          <a:bodyPr>
            <a:normAutofit fontScale="62500" lnSpcReduction="20000"/>
          </a:bodyPr>
          <a:lstStyle/>
          <a:p>
            <a:r>
              <a:rPr lang="en-US" b="1" dirty="0"/>
              <a:t>Example of a DDoS Attack:</a:t>
            </a:r>
          </a:p>
          <a:p>
            <a:r>
              <a:rPr lang="en-US" b="1" dirty="0"/>
              <a:t>Scenario: Network Layer (Layer 3) DDoS Attack</a:t>
            </a:r>
          </a:p>
          <a:p>
            <a:pPr>
              <a:buFont typeface="+mj-lt"/>
              <a:buAutoNum type="arabicPeriod"/>
            </a:pPr>
            <a:r>
              <a:rPr lang="en-US" b="1" dirty="0"/>
              <a:t>Preparation</a:t>
            </a:r>
            <a:r>
              <a:rPr lang="en-US" dirty="0"/>
              <a:t>:</a:t>
            </a:r>
          </a:p>
          <a:p>
            <a:pPr marL="742950" lvl="1" indent="-285750">
              <a:buFont typeface="+mj-lt"/>
              <a:buAutoNum type="arabicPeriod"/>
            </a:pPr>
            <a:r>
              <a:rPr lang="en-US" dirty="0"/>
              <a:t>An attacker compromises a large number of IoT devices, such as webcams or routers, by exploiting known vulnerabilities or using default credentials.</a:t>
            </a:r>
          </a:p>
          <a:p>
            <a:pPr>
              <a:buFont typeface="+mj-lt"/>
              <a:buAutoNum type="arabicPeriod"/>
            </a:pPr>
            <a:r>
              <a:rPr lang="en-US" b="1" dirty="0"/>
              <a:t>Coordination</a:t>
            </a:r>
            <a:r>
              <a:rPr lang="en-US" dirty="0"/>
              <a:t>:</a:t>
            </a:r>
          </a:p>
          <a:p>
            <a:pPr marL="742950" lvl="1" indent="-285750">
              <a:buFont typeface="+mj-lt"/>
              <a:buAutoNum type="arabicPeriod"/>
            </a:pPr>
            <a:r>
              <a:rPr lang="en-US" dirty="0"/>
              <a:t>The attacker installs malware on the compromised devices, turning them into bots or zombies that can be controlled remotely.</a:t>
            </a:r>
          </a:p>
          <a:p>
            <a:pPr>
              <a:buFont typeface="+mj-lt"/>
              <a:buAutoNum type="arabicPeriod"/>
            </a:pPr>
            <a:r>
              <a:rPr lang="en-US" b="1" dirty="0"/>
              <a:t>Execution</a:t>
            </a:r>
            <a:r>
              <a:rPr lang="en-US" dirty="0"/>
              <a:t>:</a:t>
            </a:r>
          </a:p>
          <a:p>
            <a:pPr marL="742950" lvl="1" indent="-285750">
              <a:buFont typeface="+mj-lt"/>
              <a:buAutoNum type="arabicPeriod"/>
            </a:pPr>
            <a:r>
              <a:rPr lang="en-US" dirty="0"/>
              <a:t>The attacker instructs the botnet to initiate a DDoS attack against a specific target, such as a website or online service.</a:t>
            </a:r>
          </a:p>
          <a:p>
            <a:pPr>
              <a:buFont typeface="+mj-lt"/>
              <a:buAutoNum type="arabicPeriod"/>
            </a:pPr>
            <a:r>
              <a:rPr lang="en-US" b="1" dirty="0"/>
              <a:t>Attack</a:t>
            </a:r>
            <a:r>
              <a:rPr lang="en-US" dirty="0"/>
              <a:t>:</a:t>
            </a:r>
          </a:p>
          <a:p>
            <a:pPr marL="742950" lvl="1" indent="-285750">
              <a:buFont typeface="+mj-lt"/>
              <a:buAutoNum type="arabicPeriod"/>
            </a:pPr>
            <a:r>
              <a:rPr lang="en-US" dirty="0"/>
              <a:t>The compromised devices flood the target with a massive volume of spoofed traffic, overwhelming its network infrastructure and causing it to become unresponsive.</a:t>
            </a:r>
          </a:p>
          <a:p>
            <a:pPr>
              <a:buFont typeface="+mj-lt"/>
              <a:buAutoNum type="arabicPeriod"/>
            </a:pPr>
            <a:r>
              <a:rPr lang="en-US" b="1" dirty="0"/>
              <a:t>Impact</a:t>
            </a:r>
            <a:r>
              <a:rPr lang="en-US" dirty="0"/>
              <a:t>:</a:t>
            </a:r>
          </a:p>
          <a:p>
            <a:pPr marL="742950" lvl="1" indent="-285750">
              <a:buFont typeface="+mj-lt"/>
              <a:buAutoNum type="arabicPeriod"/>
            </a:pPr>
            <a:r>
              <a:rPr lang="en-US"/>
              <a:t>The target's website or service experiences downtime or reduced performance, resulting in service disruptions, loss of revenue, and damage to its reputation.</a:t>
            </a:r>
          </a:p>
          <a:p>
            <a:endParaRPr lang="en-US"/>
          </a:p>
        </p:txBody>
      </p:sp>
    </p:spTree>
    <p:extLst>
      <p:ext uri="{BB962C8B-B14F-4D97-AF65-F5344CB8AC3E}">
        <p14:creationId xmlns:p14="http://schemas.microsoft.com/office/powerpoint/2010/main" val="4068124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8FD87-198E-257C-19CA-439A1430CDFC}"/>
              </a:ext>
            </a:extLst>
          </p:cNvPr>
          <p:cNvSpPr>
            <a:spLocks noGrp="1"/>
          </p:cNvSpPr>
          <p:nvPr>
            <p:ph type="title"/>
          </p:nvPr>
        </p:nvSpPr>
        <p:spPr/>
        <p:txBody>
          <a:bodyPr/>
          <a:lstStyle/>
          <a:p>
            <a:r>
              <a:rPr lang="en-US" dirty="0"/>
              <a:t>Network Information Systems</a:t>
            </a:r>
          </a:p>
        </p:txBody>
      </p:sp>
      <p:sp>
        <p:nvSpPr>
          <p:cNvPr id="3" name="Content Placeholder 2">
            <a:extLst>
              <a:ext uri="{FF2B5EF4-FFF2-40B4-BE49-F238E27FC236}">
                <a16:creationId xmlns:a16="http://schemas.microsoft.com/office/drawing/2014/main" id="{5242651A-E2E7-679B-8720-757358FCD0BF}"/>
              </a:ext>
            </a:extLst>
          </p:cNvPr>
          <p:cNvSpPr>
            <a:spLocks noGrp="1"/>
          </p:cNvSpPr>
          <p:nvPr>
            <p:ph idx="1"/>
          </p:nvPr>
        </p:nvSpPr>
        <p:spPr/>
        <p:txBody>
          <a:bodyPr>
            <a:normAutofit/>
          </a:bodyPr>
          <a:lstStyle/>
          <a:p>
            <a:r>
              <a:rPr lang="en-US" b="1" dirty="0"/>
              <a:t>Redundancy and Fault Tolerance</a:t>
            </a:r>
          </a:p>
          <a:p>
            <a:pPr lvl="1"/>
            <a:r>
              <a:rPr lang="en-US" b="1" dirty="0"/>
              <a:t>Redundant Network Paths:</a:t>
            </a:r>
            <a:r>
              <a:rPr lang="en-US" dirty="0"/>
              <a:t> Implementing multiple network paths to ensure continuous availability in case one path fails.</a:t>
            </a:r>
          </a:p>
          <a:p>
            <a:pPr lvl="1"/>
            <a:r>
              <a:rPr lang="en-US" b="1" dirty="0"/>
              <a:t>High Availability Solutions:</a:t>
            </a:r>
            <a:r>
              <a:rPr lang="en-US" dirty="0"/>
              <a:t> Using load balancers, failover mechanisms, and clustering to maintain network uptime.</a:t>
            </a:r>
          </a:p>
          <a:p>
            <a:r>
              <a:rPr lang="en-US" b="1" dirty="0"/>
              <a:t>Compliance and Auditing</a:t>
            </a:r>
          </a:p>
          <a:p>
            <a:pPr lvl="1"/>
            <a:r>
              <a:rPr lang="en-US" b="1" dirty="0"/>
              <a:t>Compliance Checks:</a:t>
            </a:r>
            <a:r>
              <a:rPr lang="en-US" dirty="0"/>
              <a:t> Ensuring that the network complies with relevant laws, regulations, and standards (e.g., GDPR, HIPAA, PCI-DSS).</a:t>
            </a:r>
          </a:p>
          <a:p>
            <a:pPr lvl="1"/>
            <a:r>
              <a:rPr lang="en-US" b="1" dirty="0"/>
              <a:t>Regular Audits:</a:t>
            </a:r>
            <a:r>
              <a:rPr lang="en-US" dirty="0"/>
              <a:t> Conducting regular security audits and assessments to identify vulnerabilities and ensure controls are effective.</a:t>
            </a:r>
          </a:p>
          <a:p>
            <a:pPr marL="457200" lvl="1" indent="0">
              <a:buNone/>
            </a:pPr>
            <a:endParaRPr lang="en-US" dirty="0"/>
          </a:p>
          <a:p>
            <a:endParaRPr lang="en-US" dirty="0"/>
          </a:p>
        </p:txBody>
      </p:sp>
    </p:spTree>
    <p:extLst>
      <p:ext uri="{BB962C8B-B14F-4D97-AF65-F5344CB8AC3E}">
        <p14:creationId xmlns:p14="http://schemas.microsoft.com/office/powerpoint/2010/main" val="1285187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9B9FF-2F6A-3EBB-08F0-68871CBDDFE4}"/>
              </a:ext>
            </a:extLst>
          </p:cNvPr>
          <p:cNvSpPr>
            <a:spLocks noGrp="1"/>
          </p:cNvSpPr>
          <p:nvPr>
            <p:ph type="title"/>
          </p:nvPr>
        </p:nvSpPr>
        <p:spPr/>
        <p:txBody>
          <a:bodyPr/>
          <a:lstStyle/>
          <a:p>
            <a:r>
              <a:rPr lang="en-US" dirty="0"/>
              <a:t>Audit of IS</a:t>
            </a:r>
          </a:p>
        </p:txBody>
      </p:sp>
      <p:sp>
        <p:nvSpPr>
          <p:cNvPr id="3" name="Content Placeholder 2">
            <a:extLst>
              <a:ext uri="{FF2B5EF4-FFF2-40B4-BE49-F238E27FC236}">
                <a16:creationId xmlns:a16="http://schemas.microsoft.com/office/drawing/2014/main" id="{547D2F51-DA1E-815C-F556-6031C86D2EAE}"/>
              </a:ext>
            </a:extLst>
          </p:cNvPr>
          <p:cNvSpPr>
            <a:spLocks noGrp="1"/>
          </p:cNvSpPr>
          <p:nvPr>
            <p:ph idx="1"/>
          </p:nvPr>
        </p:nvSpPr>
        <p:spPr/>
        <p:txBody>
          <a:bodyPr>
            <a:normAutofit lnSpcReduction="10000"/>
          </a:bodyPr>
          <a:lstStyle/>
          <a:p>
            <a:r>
              <a:rPr lang="en-US" dirty="0"/>
              <a:t>An audit of information systems (IS) involves a comprehensive evaluation of the systems, processes, and controls in place to ensure that the organization's information assets are adequately protected, accurately processed, and efficiently managed. </a:t>
            </a:r>
          </a:p>
          <a:p>
            <a:r>
              <a:rPr lang="en-US" dirty="0"/>
              <a:t>The primary objective of an IS audit is to ensure the integrity, confidentiality, availability, and reliability of data and information systems.</a:t>
            </a:r>
          </a:p>
          <a:p>
            <a:r>
              <a:rPr lang="en-US" dirty="0"/>
              <a:t>This involves examining the effectiveness of the information systems in supporting the organization's objectives, the accuracy and reliability of data processing, and compliance with applicable laws, regulations, and policies.</a:t>
            </a:r>
          </a:p>
        </p:txBody>
      </p:sp>
    </p:spTree>
    <p:extLst>
      <p:ext uri="{BB962C8B-B14F-4D97-AF65-F5344CB8AC3E}">
        <p14:creationId xmlns:p14="http://schemas.microsoft.com/office/powerpoint/2010/main" val="2735972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EB488-D4E7-4395-37A7-C232C8261A29}"/>
              </a:ext>
            </a:extLst>
          </p:cNvPr>
          <p:cNvSpPr>
            <a:spLocks noGrp="1"/>
          </p:cNvSpPr>
          <p:nvPr>
            <p:ph type="title"/>
          </p:nvPr>
        </p:nvSpPr>
        <p:spPr/>
        <p:txBody>
          <a:bodyPr/>
          <a:lstStyle/>
          <a:p>
            <a:r>
              <a:rPr lang="en-US" dirty="0"/>
              <a:t>Objective of IS audit</a:t>
            </a:r>
          </a:p>
        </p:txBody>
      </p:sp>
      <p:sp>
        <p:nvSpPr>
          <p:cNvPr id="3" name="Content Placeholder 2">
            <a:extLst>
              <a:ext uri="{FF2B5EF4-FFF2-40B4-BE49-F238E27FC236}">
                <a16:creationId xmlns:a16="http://schemas.microsoft.com/office/drawing/2014/main" id="{4900CD08-16CE-0BCA-DC5E-A3220C33F729}"/>
              </a:ext>
            </a:extLst>
          </p:cNvPr>
          <p:cNvSpPr>
            <a:spLocks noGrp="1"/>
          </p:cNvSpPr>
          <p:nvPr>
            <p:ph idx="1"/>
          </p:nvPr>
        </p:nvSpPr>
        <p:spPr/>
        <p:txBody>
          <a:bodyPr>
            <a:normAutofit fontScale="70000" lnSpcReduction="20000"/>
          </a:bodyPr>
          <a:lstStyle/>
          <a:p>
            <a:pPr marL="0" indent="0">
              <a:buNone/>
            </a:pPr>
            <a:r>
              <a:rPr lang="en-US" b="1" dirty="0"/>
              <a:t>Key Objectives of an Information System Audit</a:t>
            </a:r>
          </a:p>
          <a:p>
            <a:pPr>
              <a:buFont typeface="+mj-lt"/>
              <a:buAutoNum type="arabicPeriod"/>
            </a:pPr>
            <a:r>
              <a:rPr lang="en-US" b="1" dirty="0"/>
              <a:t>Evaluate the Effectiveness of Controls:</a:t>
            </a:r>
            <a:r>
              <a:rPr lang="en-US" dirty="0"/>
              <a:t> Assess whether the controls in place are adequate to protect the organization's information assets from various risks, including unauthorized access, data breaches, and operational failures.</a:t>
            </a:r>
          </a:p>
          <a:p>
            <a:pPr>
              <a:buFont typeface="+mj-lt"/>
              <a:buAutoNum type="arabicPeriod"/>
            </a:pPr>
            <a:r>
              <a:rPr lang="en-US" b="1" dirty="0"/>
              <a:t>Ensure Data Integrity and Reliability:</a:t>
            </a:r>
            <a:r>
              <a:rPr lang="en-US" dirty="0"/>
              <a:t> Verify that data processed by the information systems is accurate, complete, and reliable.</a:t>
            </a:r>
          </a:p>
          <a:p>
            <a:pPr>
              <a:buFont typeface="+mj-lt"/>
              <a:buAutoNum type="arabicPeriod"/>
            </a:pPr>
            <a:r>
              <a:rPr lang="en-US" b="1" dirty="0"/>
              <a:t>Assess Compliance:</a:t>
            </a:r>
            <a:r>
              <a:rPr lang="en-US" dirty="0"/>
              <a:t> Ensure that the organization's information systems comply with relevant laws, regulations, standards, and internal policies.</a:t>
            </a:r>
          </a:p>
          <a:p>
            <a:pPr>
              <a:buFont typeface="+mj-lt"/>
              <a:buAutoNum type="arabicPeriod"/>
            </a:pPr>
            <a:r>
              <a:rPr lang="en-US" b="1" dirty="0"/>
              <a:t>Review System Efficiency and Performance:</a:t>
            </a:r>
            <a:r>
              <a:rPr lang="en-US" dirty="0"/>
              <a:t> Evaluate the efficiency and performance of the information systems in supporting business operations and achieving organizational goals.</a:t>
            </a:r>
          </a:p>
          <a:p>
            <a:pPr>
              <a:buFont typeface="+mj-lt"/>
              <a:buAutoNum type="arabicPeriod"/>
            </a:pPr>
            <a:r>
              <a:rPr lang="en-US" b="1" dirty="0"/>
              <a:t>Identify Security Vulnerabilities:</a:t>
            </a:r>
            <a:r>
              <a:rPr lang="en-US" dirty="0"/>
              <a:t> Detect vulnerabilities and weaknesses in the information systems that could be exploited by cyber threats.</a:t>
            </a:r>
          </a:p>
          <a:p>
            <a:pPr>
              <a:buFont typeface="+mj-lt"/>
              <a:buAutoNum type="arabicPeriod"/>
            </a:pPr>
            <a:r>
              <a:rPr lang="en-US" b="1" dirty="0"/>
              <a:t>Evaluate Business Continuity and Disaster Recovery Plans:</a:t>
            </a:r>
            <a:r>
              <a:rPr lang="en-US" dirty="0"/>
              <a:t> Ensure that there are adequate measures in place to recover from disasters and maintain business continuity.</a:t>
            </a:r>
          </a:p>
          <a:p>
            <a:endParaRPr lang="en-US" dirty="0"/>
          </a:p>
        </p:txBody>
      </p:sp>
    </p:spTree>
    <p:extLst>
      <p:ext uri="{BB962C8B-B14F-4D97-AF65-F5344CB8AC3E}">
        <p14:creationId xmlns:p14="http://schemas.microsoft.com/office/powerpoint/2010/main" val="156715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50E29-4FD2-9EE4-134D-CEF9E87CBCA4}"/>
              </a:ext>
            </a:extLst>
          </p:cNvPr>
          <p:cNvSpPr>
            <a:spLocks noGrp="1"/>
          </p:cNvSpPr>
          <p:nvPr>
            <p:ph type="title"/>
          </p:nvPr>
        </p:nvSpPr>
        <p:spPr/>
        <p:txBody>
          <a:bodyPr/>
          <a:lstStyle/>
          <a:p>
            <a:r>
              <a:rPr lang="en-US" dirty="0"/>
              <a:t>Benefits of IS audit</a:t>
            </a:r>
          </a:p>
        </p:txBody>
      </p:sp>
      <p:sp>
        <p:nvSpPr>
          <p:cNvPr id="3" name="Content Placeholder 2">
            <a:extLst>
              <a:ext uri="{FF2B5EF4-FFF2-40B4-BE49-F238E27FC236}">
                <a16:creationId xmlns:a16="http://schemas.microsoft.com/office/drawing/2014/main" id="{22566085-F77B-E77C-876F-BDC94749908E}"/>
              </a:ext>
            </a:extLst>
          </p:cNvPr>
          <p:cNvSpPr>
            <a:spLocks noGrp="1"/>
          </p:cNvSpPr>
          <p:nvPr>
            <p:ph idx="1"/>
          </p:nvPr>
        </p:nvSpPr>
        <p:spPr/>
        <p:txBody>
          <a:bodyPr>
            <a:normAutofit fontScale="77500" lnSpcReduction="20000"/>
          </a:bodyPr>
          <a:lstStyle/>
          <a:p>
            <a:pPr marL="0" indent="0">
              <a:buNone/>
            </a:pPr>
            <a:r>
              <a:rPr lang="en-US" b="1" dirty="0"/>
              <a:t>Benefits of Information System Audits</a:t>
            </a:r>
          </a:p>
          <a:p>
            <a:pPr>
              <a:buFont typeface="+mj-lt"/>
              <a:buAutoNum type="arabicPeriod"/>
            </a:pPr>
            <a:r>
              <a:rPr lang="en-US" b="1" dirty="0"/>
              <a:t>Improved Security:</a:t>
            </a:r>
            <a:r>
              <a:rPr lang="en-US" dirty="0"/>
              <a:t> Identifying and addressing security vulnerabilities helps protect the organization’s information assets from threats.</a:t>
            </a:r>
          </a:p>
          <a:p>
            <a:pPr>
              <a:buFont typeface="+mj-lt"/>
              <a:buAutoNum type="arabicPeriod"/>
            </a:pPr>
            <a:r>
              <a:rPr lang="en-US" b="1" dirty="0"/>
              <a:t>Enhanced Data Integrity:</a:t>
            </a:r>
            <a:r>
              <a:rPr lang="en-US" dirty="0"/>
              <a:t> Ensuring the accuracy and reliability of data supports better decision-making and operational efficiency.</a:t>
            </a:r>
          </a:p>
          <a:p>
            <a:pPr>
              <a:buFont typeface="+mj-lt"/>
              <a:buAutoNum type="arabicPeriod"/>
            </a:pPr>
            <a:r>
              <a:rPr lang="en-US" b="1" dirty="0"/>
              <a:t>Regulatory Compliance:</a:t>
            </a:r>
            <a:r>
              <a:rPr lang="en-US" dirty="0"/>
              <a:t> Audits help ensure that the organization complies with applicable laws, regulations, and standards, reducing the risk of legal penalties.</a:t>
            </a:r>
          </a:p>
          <a:p>
            <a:pPr>
              <a:buFont typeface="+mj-lt"/>
              <a:buAutoNum type="arabicPeriod"/>
            </a:pPr>
            <a:r>
              <a:rPr lang="en-US" b="1" dirty="0"/>
              <a:t>Risk Management:</a:t>
            </a:r>
            <a:r>
              <a:rPr lang="en-US" dirty="0"/>
              <a:t> Identifying and mitigating risks related to information systems helps in minimizing potential losses.</a:t>
            </a:r>
          </a:p>
          <a:p>
            <a:pPr>
              <a:buFont typeface="+mj-lt"/>
              <a:buAutoNum type="arabicPeriod"/>
            </a:pPr>
            <a:r>
              <a:rPr lang="en-US" b="1" dirty="0"/>
              <a:t>Operational Efficiency:</a:t>
            </a:r>
            <a:r>
              <a:rPr lang="en-US" dirty="0"/>
              <a:t> Evaluating the efficiency of information systems can lead to improvements in processes and technology, reducing costs and increasing productivity.</a:t>
            </a:r>
          </a:p>
          <a:p>
            <a:pPr>
              <a:buFont typeface="+mj-lt"/>
              <a:buAutoNum type="arabicPeriod"/>
            </a:pPr>
            <a:r>
              <a:rPr lang="en-US" b="1" dirty="0"/>
              <a:t>Confidence in IT Systems:</a:t>
            </a:r>
            <a:r>
              <a:rPr lang="en-US" dirty="0"/>
              <a:t> Providing assurance to stakeholders that the information systems are reliable and well-managed.</a:t>
            </a:r>
          </a:p>
          <a:p>
            <a:pPr marL="0" indent="0">
              <a:buNone/>
            </a:pPr>
            <a:endParaRPr lang="en-US" dirty="0"/>
          </a:p>
        </p:txBody>
      </p:sp>
    </p:spTree>
    <p:extLst>
      <p:ext uri="{BB962C8B-B14F-4D97-AF65-F5344CB8AC3E}">
        <p14:creationId xmlns:p14="http://schemas.microsoft.com/office/powerpoint/2010/main" val="41733570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B03FF-3113-4278-FCAF-5854402C5B40}"/>
              </a:ext>
            </a:extLst>
          </p:cNvPr>
          <p:cNvSpPr>
            <a:spLocks noGrp="1"/>
          </p:cNvSpPr>
          <p:nvPr>
            <p:ph type="title"/>
          </p:nvPr>
        </p:nvSpPr>
        <p:spPr/>
        <p:txBody>
          <a:bodyPr/>
          <a:lstStyle/>
          <a:p>
            <a:r>
              <a:rPr lang="en-US" dirty="0"/>
              <a:t>Examples</a:t>
            </a:r>
          </a:p>
        </p:txBody>
      </p:sp>
      <p:sp>
        <p:nvSpPr>
          <p:cNvPr id="3" name="Content Placeholder 2">
            <a:extLst>
              <a:ext uri="{FF2B5EF4-FFF2-40B4-BE49-F238E27FC236}">
                <a16:creationId xmlns:a16="http://schemas.microsoft.com/office/drawing/2014/main" id="{C72B4307-2178-03CB-48D5-AA3C588E615E}"/>
              </a:ext>
            </a:extLst>
          </p:cNvPr>
          <p:cNvSpPr>
            <a:spLocks noGrp="1"/>
          </p:cNvSpPr>
          <p:nvPr>
            <p:ph idx="1"/>
          </p:nvPr>
        </p:nvSpPr>
        <p:spPr/>
        <p:txBody>
          <a:bodyPr>
            <a:normAutofit fontScale="92500" lnSpcReduction="20000"/>
          </a:bodyPr>
          <a:lstStyle/>
          <a:p>
            <a:pPr marL="0" indent="0">
              <a:buNone/>
            </a:pPr>
            <a:r>
              <a:rPr lang="en-US" b="1" dirty="0"/>
              <a:t>Examples of IS Audit Activities</a:t>
            </a:r>
          </a:p>
          <a:p>
            <a:pPr>
              <a:buFont typeface="+mj-lt"/>
              <a:buAutoNum type="arabicPeriod"/>
            </a:pPr>
            <a:r>
              <a:rPr lang="en-US" b="1" dirty="0"/>
              <a:t>Access Control Audit:</a:t>
            </a:r>
            <a:r>
              <a:rPr lang="en-US" dirty="0"/>
              <a:t> Reviewing user access rights to ensure that only authorized personnel have access to critical systems and data.</a:t>
            </a:r>
          </a:p>
          <a:p>
            <a:pPr>
              <a:buFont typeface="+mj-lt"/>
              <a:buAutoNum type="arabicPeriod"/>
            </a:pPr>
            <a:r>
              <a:rPr lang="en-US" b="1" dirty="0"/>
              <a:t>System Configuration Audit:</a:t>
            </a:r>
            <a:r>
              <a:rPr lang="en-US" dirty="0"/>
              <a:t> Verifying that systems are configured according to security best practices and organizational policies.</a:t>
            </a:r>
          </a:p>
          <a:p>
            <a:pPr>
              <a:buFont typeface="+mj-lt"/>
              <a:buAutoNum type="arabicPeriod"/>
            </a:pPr>
            <a:r>
              <a:rPr lang="en-US" b="1" dirty="0"/>
              <a:t>Data Backup and Recovery Audit:</a:t>
            </a:r>
            <a:r>
              <a:rPr lang="en-US" dirty="0"/>
              <a:t> Assessing the effectiveness of backup procedures and testing the organization’s ability to recover data in the event of a disaster.</a:t>
            </a:r>
          </a:p>
          <a:p>
            <a:pPr>
              <a:buFont typeface="+mj-lt"/>
              <a:buAutoNum type="arabicPeriod"/>
            </a:pPr>
            <a:r>
              <a:rPr lang="en-US" b="1" dirty="0"/>
              <a:t>Compliance Audit:</a:t>
            </a:r>
            <a:r>
              <a:rPr lang="en-US" dirty="0"/>
              <a:t> Checking for adherence to industry regulations such as GDPR, HIPAA, or PCI-DSS.</a:t>
            </a:r>
          </a:p>
          <a:p>
            <a:pPr>
              <a:buFont typeface="+mj-lt"/>
              <a:buAutoNum type="arabicPeriod"/>
            </a:pPr>
            <a:r>
              <a:rPr lang="en-US" b="1" dirty="0"/>
              <a:t>Network Security Audit:</a:t>
            </a:r>
            <a:r>
              <a:rPr lang="en-US" dirty="0"/>
              <a:t> Evaluating the security of the organization’s network infrastructure, including firewalls, routers, and intrusion detection systems.</a:t>
            </a:r>
          </a:p>
          <a:p>
            <a:pPr marL="0" indent="0">
              <a:buNone/>
            </a:pPr>
            <a:endParaRPr lang="en-US" dirty="0"/>
          </a:p>
        </p:txBody>
      </p:sp>
    </p:spTree>
    <p:extLst>
      <p:ext uri="{BB962C8B-B14F-4D97-AF65-F5344CB8AC3E}">
        <p14:creationId xmlns:p14="http://schemas.microsoft.com/office/powerpoint/2010/main" val="115776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EACA824-F999-9216-DA6F-2188EC3E4F57}"/>
              </a:ext>
            </a:extLst>
          </p:cNvPr>
          <p:cNvPicPr>
            <a:picLocks noGrp="1" noChangeAspect="1"/>
          </p:cNvPicPr>
          <p:nvPr>
            <p:ph idx="1"/>
          </p:nvPr>
        </p:nvPicPr>
        <p:blipFill>
          <a:blip r:embed="rId2"/>
          <a:stretch>
            <a:fillRect/>
          </a:stretch>
        </p:blipFill>
        <p:spPr>
          <a:xfrm>
            <a:off x="643467" y="716364"/>
            <a:ext cx="10905066" cy="5425271"/>
          </a:xfrm>
          <a:prstGeom prst="rect">
            <a:avLst/>
          </a:prstGeom>
        </p:spPr>
      </p:pic>
    </p:spTree>
    <p:extLst>
      <p:ext uri="{BB962C8B-B14F-4D97-AF65-F5344CB8AC3E}">
        <p14:creationId xmlns:p14="http://schemas.microsoft.com/office/powerpoint/2010/main" val="4308277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729E6DA-6030-5B4B-54AA-B2E8C7FBDDCE}"/>
              </a:ext>
            </a:extLst>
          </p:cNvPr>
          <p:cNvPicPr>
            <a:picLocks noGrp="1" noChangeAspect="1"/>
          </p:cNvPicPr>
          <p:nvPr>
            <p:ph idx="1"/>
          </p:nvPr>
        </p:nvPicPr>
        <p:blipFill>
          <a:blip r:embed="rId2"/>
          <a:stretch>
            <a:fillRect/>
          </a:stretch>
        </p:blipFill>
        <p:spPr>
          <a:xfrm>
            <a:off x="815369" y="643466"/>
            <a:ext cx="10561262" cy="5571067"/>
          </a:xfrm>
          <a:prstGeom prst="rect">
            <a:avLst/>
          </a:prstGeom>
        </p:spPr>
      </p:pic>
    </p:spTree>
    <p:extLst>
      <p:ext uri="{BB962C8B-B14F-4D97-AF65-F5344CB8AC3E}">
        <p14:creationId xmlns:p14="http://schemas.microsoft.com/office/powerpoint/2010/main" val="9826174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86B33BA-5EB1-570E-0AFA-3B194EB0D655}"/>
              </a:ext>
            </a:extLst>
          </p:cNvPr>
          <p:cNvPicPr>
            <a:picLocks noGrp="1" noChangeAspect="1"/>
          </p:cNvPicPr>
          <p:nvPr>
            <p:ph idx="1"/>
          </p:nvPr>
        </p:nvPicPr>
        <p:blipFill>
          <a:blip r:embed="rId2"/>
          <a:stretch>
            <a:fillRect/>
          </a:stretch>
        </p:blipFill>
        <p:spPr>
          <a:xfrm>
            <a:off x="739206" y="643466"/>
            <a:ext cx="10713588" cy="5571067"/>
          </a:xfrm>
          <a:prstGeom prst="rect">
            <a:avLst/>
          </a:prstGeom>
        </p:spPr>
      </p:pic>
    </p:spTree>
    <p:extLst>
      <p:ext uri="{BB962C8B-B14F-4D97-AF65-F5344CB8AC3E}">
        <p14:creationId xmlns:p14="http://schemas.microsoft.com/office/powerpoint/2010/main" val="4191820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50B33-F4D5-2D60-D235-6A3F3B257CA8}"/>
              </a:ext>
            </a:extLst>
          </p:cNvPr>
          <p:cNvSpPr>
            <a:spLocks noGrp="1"/>
          </p:cNvSpPr>
          <p:nvPr>
            <p:ph type="title"/>
          </p:nvPr>
        </p:nvSpPr>
        <p:spPr/>
        <p:txBody>
          <a:bodyPr/>
          <a:lstStyle/>
          <a:p>
            <a:r>
              <a:rPr lang="en-US" dirty="0"/>
              <a:t>General Controls</a:t>
            </a:r>
          </a:p>
        </p:txBody>
      </p:sp>
      <p:sp>
        <p:nvSpPr>
          <p:cNvPr id="3" name="Content Placeholder 2">
            <a:extLst>
              <a:ext uri="{FF2B5EF4-FFF2-40B4-BE49-F238E27FC236}">
                <a16:creationId xmlns:a16="http://schemas.microsoft.com/office/drawing/2014/main" id="{4437C084-1F02-B4C5-F44D-8E219FA690E5}"/>
              </a:ext>
            </a:extLst>
          </p:cNvPr>
          <p:cNvSpPr>
            <a:spLocks noGrp="1"/>
          </p:cNvSpPr>
          <p:nvPr>
            <p:ph idx="1"/>
          </p:nvPr>
        </p:nvSpPr>
        <p:spPr/>
        <p:txBody>
          <a:bodyPr>
            <a:normAutofit fontScale="92500" lnSpcReduction="10000"/>
          </a:bodyPr>
          <a:lstStyle/>
          <a:p>
            <a:r>
              <a:rPr lang="en-US" dirty="0"/>
              <a:t>General controls are overarching policies and procedures that affect the entire information system environment.</a:t>
            </a:r>
          </a:p>
          <a:p>
            <a:r>
              <a:rPr lang="en-US" dirty="0"/>
              <a:t>They ensure the proper operation and security of the overall information system and include controls related to hardware, software, networks, and data.</a:t>
            </a:r>
          </a:p>
          <a:p>
            <a:r>
              <a:rPr lang="en-US" dirty="0"/>
              <a:t>General controls include administrative measures that restrict employee access to only those processes directly relevant to their duties, thereby limiting the damage an employee can do.</a:t>
            </a:r>
          </a:p>
          <a:p>
            <a:r>
              <a:rPr lang="en-US" dirty="0"/>
              <a:t>Some general Controls are:</a:t>
            </a:r>
          </a:p>
          <a:p>
            <a:pPr lvl="1"/>
            <a:r>
              <a:rPr lang="en-US" dirty="0"/>
              <a:t>Access Control</a:t>
            </a:r>
          </a:p>
          <a:p>
            <a:pPr lvl="1"/>
            <a:r>
              <a:rPr lang="en-US" dirty="0"/>
              <a:t>Physical control</a:t>
            </a:r>
          </a:p>
          <a:p>
            <a:pPr lvl="1"/>
            <a:r>
              <a:rPr lang="en-US" dirty="0"/>
              <a:t>Administrative control</a:t>
            </a:r>
          </a:p>
          <a:p>
            <a:pPr lvl="1"/>
            <a:endParaRPr lang="en-US" dirty="0"/>
          </a:p>
        </p:txBody>
      </p:sp>
    </p:spTree>
    <p:extLst>
      <p:ext uri="{BB962C8B-B14F-4D97-AF65-F5344CB8AC3E}">
        <p14:creationId xmlns:p14="http://schemas.microsoft.com/office/powerpoint/2010/main" val="7852879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C64DD-33C1-FE89-A924-5E0A6DF63260}"/>
              </a:ext>
            </a:extLst>
          </p:cNvPr>
          <p:cNvSpPr>
            <a:spLocks noGrp="1"/>
          </p:cNvSpPr>
          <p:nvPr>
            <p:ph type="title"/>
          </p:nvPr>
        </p:nvSpPr>
        <p:spPr/>
        <p:txBody>
          <a:bodyPr/>
          <a:lstStyle/>
          <a:p>
            <a:r>
              <a:rPr lang="en-US" dirty="0"/>
              <a:t>Audit trail</a:t>
            </a:r>
          </a:p>
        </p:txBody>
      </p:sp>
      <p:sp>
        <p:nvSpPr>
          <p:cNvPr id="3" name="Content Placeholder 2">
            <a:extLst>
              <a:ext uri="{FF2B5EF4-FFF2-40B4-BE49-F238E27FC236}">
                <a16:creationId xmlns:a16="http://schemas.microsoft.com/office/drawing/2014/main" id="{08B0E737-CEEC-1AB5-BF62-16F5647D9C88}"/>
              </a:ext>
            </a:extLst>
          </p:cNvPr>
          <p:cNvSpPr>
            <a:spLocks noGrp="1"/>
          </p:cNvSpPr>
          <p:nvPr>
            <p:ph idx="1"/>
          </p:nvPr>
        </p:nvSpPr>
        <p:spPr/>
        <p:txBody>
          <a:bodyPr/>
          <a:lstStyle/>
          <a:p>
            <a:r>
              <a:rPr lang="en-US" dirty="0"/>
              <a:t>An audit trail in information systems is a detailed, chronological record that tracks all the activities, events, and transactions occurring within the system. </a:t>
            </a:r>
          </a:p>
          <a:p>
            <a:r>
              <a:rPr lang="en-US" dirty="0"/>
              <a:t>This log records information about who did what, when, and where, providing a way to trace all actions back to their source.</a:t>
            </a:r>
          </a:p>
          <a:p>
            <a:r>
              <a:rPr lang="en-US" dirty="0"/>
              <a:t>An audit trail includes timestamps, user identifiers, and details of the operations performed, ensuring that every modification, access, or transaction within the system is documented.</a:t>
            </a:r>
          </a:p>
        </p:txBody>
      </p:sp>
    </p:spTree>
    <p:extLst>
      <p:ext uri="{BB962C8B-B14F-4D97-AF65-F5344CB8AC3E}">
        <p14:creationId xmlns:p14="http://schemas.microsoft.com/office/powerpoint/2010/main" val="27811403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15FDA-3CF7-F6B2-3092-2C93B3F5E1D9}"/>
              </a:ext>
            </a:extLst>
          </p:cNvPr>
          <p:cNvSpPr>
            <a:spLocks noGrp="1"/>
          </p:cNvSpPr>
          <p:nvPr>
            <p:ph type="title"/>
          </p:nvPr>
        </p:nvSpPr>
        <p:spPr/>
        <p:txBody>
          <a:bodyPr/>
          <a:lstStyle/>
          <a:p>
            <a:r>
              <a:rPr lang="en-US" dirty="0"/>
              <a:t>Objectives of audit trail</a:t>
            </a:r>
          </a:p>
        </p:txBody>
      </p:sp>
      <p:sp>
        <p:nvSpPr>
          <p:cNvPr id="3" name="Content Placeholder 2">
            <a:extLst>
              <a:ext uri="{FF2B5EF4-FFF2-40B4-BE49-F238E27FC236}">
                <a16:creationId xmlns:a16="http://schemas.microsoft.com/office/drawing/2014/main" id="{5DF16648-B34D-9429-8141-0B436B240FAC}"/>
              </a:ext>
            </a:extLst>
          </p:cNvPr>
          <p:cNvSpPr>
            <a:spLocks noGrp="1"/>
          </p:cNvSpPr>
          <p:nvPr>
            <p:ph idx="1"/>
          </p:nvPr>
        </p:nvSpPr>
        <p:spPr/>
        <p:txBody>
          <a:bodyPr>
            <a:normAutofit fontScale="92500"/>
          </a:bodyPr>
          <a:lstStyle/>
          <a:p>
            <a:r>
              <a:rPr lang="en-US" b="1" dirty="0"/>
              <a:t>Ensure Accountability:</a:t>
            </a:r>
            <a:endParaRPr lang="en-US" dirty="0"/>
          </a:p>
          <a:p>
            <a:pPr lvl="1"/>
            <a:r>
              <a:rPr lang="en-US" b="1" dirty="0"/>
              <a:t>User Accountability:</a:t>
            </a:r>
            <a:r>
              <a:rPr lang="en-US" dirty="0"/>
              <a:t> By recording the actions of individual users, an audit trail holds them accountable for their activities. This discourages unauthorized or malicious actions since users know their activities are being logged.</a:t>
            </a:r>
          </a:p>
          <a:p>
            <a:pPr lvl="1"/>
            <a:r>
              <a:rPr lang="en-US" b="1" dirty="0"/>
              <a:t>System Accountability:</a:t>
            </a:r>
            <a:r>
              <a:rPr lang="en-US" dirty="0"/>
              <a:t> Tracks system processes and transactions, ensuring that every action within the system can be traced and verified.</a:t>
            </a:r>
          </a:p>
          <a:p>
            <a:r>
              <a:rPr lang="en-US" b="1" dirty="0"/>
              <a:t>Facilitate Security:</a:t>
            </a:r>
            <a:endParaRPr lang="en-US" dirty="0"/>
          </a:p>
          <a:p>
            <a:pPr lvl="1"/>
            <a:r>
              <a:rPr lang="en-US" b="1" dirty="0"/>
              <a:t>Detecting Unauthorized Access:</a:t>
            </a:r>
            <a:r>
              <a:rPr lang="en-US" dirty="0"/>
              <a:t> An audit trail helps in identifying unauthorized access attempts or unusual activities that may indicate a security breach.</a:t>
            </a:r>
          </a:p>
          <a:p>
            <a:pPr lvl="1"/>
            <a:r>
              <a:rPr lang="en-US" b="1" dirty="0"/>
              <a:t>Forensic Analysis:</a:t>
            </a:r>
            <a:r>
              <a:rPr lang="en-US" dirty="0"/>
              <a:t> In case of a security incident, an audit trail provides crucial evidence that can be used to understand how the breach occurred, what was affected, and how to prevent future incidents.</a:t>
            </a:r>
          </a:p>
          <a:p>
            <a:endParaRPr lang="en-US" dirty="0"/>
          </a:p>
        </p:txBody>
      </p:sp>
    </p:spTree>
    <p:extLst>
      <p:ext uri="{BB962C8B-B14F-4D97-AF65-F5344CB8AC3E}">
        <p14:creationId xmlns:p14="http://schemas.microsoft.com/office/powerpoint/2010/main" val="16709165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15FDA-3CF7-F6B2-3092-2C93B3F5E1D9}"/>
              </a:ext>
            </a:extLst>
          </p:cNvPr>
          <p:cNvSpPr>
            <a:spLocks noGrp="1"/>
          </p:cNvSpPr>
          <p:nvPr>
            <p:ph type="title"/>
          </p:nvPr>
        </p:nvSpPr>
        <p:spPr/>
        <p:txBody>
          <a:bodyPr/>
          <a:lstStyle/>
          <a:p>
            <a:r>
              <a:rPr lang="en-US" dirty="0"/>
              <a:t>Objectives of audit trail</a:t>
            </a:r>
          </a:p>
        </p:txBody>
      </p:sp>
      <p:sp>
        <p:nvSpPr>
          <p:cNvPr id="3" name="Content Placeholder 2">
            <a:extLst>
              <a:ext uri="{FF2B5EF4-FFF2-40B4-BE49-F238E27FC236}">
                <a16:creationId xmlns:a16="http://schemas.microsoft.com/office/drawing/2014/main" id="{5DF16648-B34D-9429-8141-0B436B240FAC}"/>
              </a:ext>
            </a:extLst>
          </p:cNvPr>
          <p:cNvSpPr>
            <a:spLocks noGrp="1"/>
          </p:cNvSpPr>
          <p:nvPr>
            <p:ph idx="1"/>
          </p:nvPr>
        </p:nvSpPr>
        <p:spPr/>
        <p:txBody>
          <a:bodyPr>
            <a:normAutofit fontScale="92500"/>
          </a:bodyPr>
          <a:lstStyle/>
          <a:p>
            <a:r>
              <a:rPr lang="en-US" b="1" dirty="0"/>
              <a:t>Support Compliance:</a:t>
            </a:r>
            <a:endParaRPr lang="en-US" dirty="0"/>
          </a:p>
          <a:p>
            <a:pPr lvl="1"/>
            <a:r>
              <a:rPr lang="en-US" b="1" dirty="0"/>
              <a:t>Regulatory Compliance:</a:t>
            </a:r>
            <a:r>
              <a:rPr lang="en-US" dirty="0"/>
              <a:t> Many regulations and standards (e.g., GDPR, HIPAA, SOX, PCI-DSS) require organizations to maintain detailed logs of system activities. An audit trail helps in meeting these legal and regulatory requirements.</a:t>
            </a:r>
          </a:p>
          <a:p>
            <a:pPr lvl="1"/>
            <a:r>
              <a:rPr lang="en-US" b="1" dirty="0"/>
              <a:t>Policy Enforcement:</a:t>
            </a:r>
            <a:r>
              <a:rPr lang="en-US" dirty="0"/>
              <a:t> Ensures that internal policies and procedures are being followed by providing evidence of adherence or highlighting deviations.</a:t>
            </a:r>
          </a:p>
          <a:p>
            <a:r>
              <a:rPr lang="en-US" b="1" dirty="0"/>
              <a:t>Maintain Data Integrity:</a:t>
            </a:r>
            <a:endParaRPr lang="en-US" dirty="0"/>
          </a:p>
          <a:p>
            <a:pPr lvl="1"/>
            <a:r>
              <a:rPr lang="en-US" b="1" dirty="0"/>
              <a:t>Accuracy and Completeness:</a:t>
            </a:r>
            <a:r>
              <a:rPr lang="en-US" dirty="0"/>
              <a:t> Ensures that all data processing activities are accurately recorded, providing a mechanism to verify the integrity of data.</a:t>
            </a:r>
          </a:p>
          <a:p>
            <a:pPr lvl="1"/>
            <a:r>
              <a:rPr lang="en-US" b="1" dirty="0"/>
              <a:t>Change Management:</a:t>
            </a:r>
            <a:r>
              <a:rPr lang="en-US" dirty="0"/>
              <a:t> Tracks changes to data and systems, helping to ensure that modifications are authorized and properly documented.</a:t>
            </a:r>
          </a:p>
          <a:p>
            <a:endParaRPr lang="en-US" dirty="0"/>
          </a:p>
        </p:txBody>
      </p:sp>
    </p:spTree>
    <p:extLst>
      <p:ext uri="{BB962C8B-B14F-4D97-AF65-F5344CB8AC3E}">
        <p14:creationId xmlns:p14="http://schemas.microsoft.com/office/powerpoint/2010/main" val="23468072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15FDA-3CF7-F6B2-3092-2C93B3F5E1D9}"/>
              </a:ext>
            </a:extLst>
          </p:cNvPr>
          <p:cNvSpPr>
            <a:spLocks noGrp="1"/>
          </p:cNvSpPr>
          <p:nvPr>
            <p:ph type="title"/>
          </p:nvPr>
        </p:nvSpPr>
        <p:spPr/>
        <p:txBody>
          <a:bodyPr/>
          <a:lstStyle/>
          <a:p>
            <a:r>
              <a:rPr lang="en-US" dirty="0"/>
              <a:t>Objectives of audit trail</a:t>
            </a:r>
          </a:p>
        </p:txBody>
      </p:sp>
      <p:sp>
        <p:nvSpPr>
          <p:cNvPr id="3" name="Content Placeholder 2">
            <a:extLst>
              <a:ext uri="{FF2B5EF4-FFF2-40B4-BE49-F238E27FC236}">
                <a16:creationId xmlns:a16="http://schemas.microsoft.com/office/drawing/2014/main" id="{5DF16648-B34D-9429-8141-0B436B240FAC}"/>
              </a:ext>
            </a:extLst>
          </p:cNvPr>
          <p:cNvSpPr>
            <a:spLocks noGrp="1"/>
          </p:cNvSpPr>
          <p:nvPr>
            <p:ph idx="1"/>
          </p:nvPr>
        </p:nvSpPr>
        <p:spPr/>
        <p:txBody>
          <a:bodyPr>
            <a:normAutofit lnSpcReduction="10000"/>
          </a:bodyPr>
          <a:lstStyle/>
          <a:p>
            <a:r>
              <a:rPr lang="en-US" b="1" dirty="0"/>
              <a:t>Enhance Operational Transparency:</a:t>
            </a:r>
            <a:endParaRPr lang="en-US" dirty="0"/>
          </a:p>
          <a:p>
            <a:pPr lvl="1"/>
            <a:r>
              <a:rPr lang="en-US" b="1" dirty="0"/>
              <a:t>Process Verification:</a:t>
            </a:r>
            <a:r>
              <a:rPr lang="en-US" dirty="0"/>
              <a:t> Provides transparency into system operations and business processes, allowing for verification that processes are being executed correctly.</a:t>
            </a:r>
          </a:p>
          <a:p>
            <a:pPr lvl="1"/>
            <a:r>
              <a:rPr lang="en-US" b="1" dirty="0"/>
              <a:t>Audit Support:</a:t>
            </a:r>
            <a:r>
              <a:rPr lang="en-US" dirty="0"/>
              <a:t> Facilitates internal and external audits by providing detailed logs that auditors can review to assess the adequacy of controls and the integrity of data.</a:t>
            </a:r>
          </a:p>
          <a:p>
            <a:r>
              <a:rPr lang="en-US" b="1" dirty="0"/>
              <a:t>Enable Error Detection and Correction:</a:t>
            </a:r>
            <a:endParaRPr lang="en-US" dirty="0"/>
          </a:p>
          <a:p>
            <a:pPr lvl="1"/>
            <a:r>
              <a:rPr lang="en-US" b="1" dirty="0"/>
              <a:t>Identifying Errors:</a:t>
            </a:r>
            <a:r>
              <a:rPr lang="en-US" dirty="0"/>
              <a:t> Helps in detecting errors in data processing or system operations by providing a detailed record of activities.</a:t>
            </a:r>
          </a:p>
          <a:p>
            <a:pPr lvl="1"/>
            <a:r>
              <a:rPr lang="en-US" b="1" dirty="0"/>
              <a:t>Corrective Actions:</a:t>
            </a:r>
            <a:r>
              <a:rPr lang="en-US" dirty="0"/>
              <a:t> Supports the identification of the root cause of errors, enabling timely and effective corrective actions.</a:t>
            </a:r>
          </a:p>
          <a:p>
            <a:endParaRPr lang="en-US" dirty="0"/>
          </a:p>
        </p:txBody>
      </p:sp>
    </p:spTree>
    <p:extLst>
      <p:ext uri="{BB962C8B-B14F-4D97-AF65-F5344CB8AC3E}">
        <p14:creationId xmlns:p14="http://schemas.microsoft.com/office/powerpoint/2010/main" val="19793772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BBFE3B2-A89A-6E46-DC3F-3A13A0273060}"/>
              </a:ext>
            </a:extLst>
          </p:cNvPr>
          <p:cNvPicPr>
            <a:picLocks noGrp="1" noChangeAspect="1"/>
          </p:cNvPicPr>
          <p:nvPr>
            <p:ph idx="1"/>
          </p:nvPr>
        </p:nvPicPr>
        <p:blipFill>
          <a:blip r:embed="rId2"/>
          <a:stretch>
            <a:fillRect/>
          </a:stretch>
        </p:blipFill>
        <p:spPr>
          <a:xfrm>
            <a:off x="643467" y="1929553"/>
            <a:ext cx="10905066" cy="2998892"/>
          </a:xfrm>
          <a:prstGeom prst="rect">
            <a:avLst/>
          </a:prstGeom>
        </p:spPr>
      </p:pic>
    </p:spTree>
    <p:extLst>
      <p:ext uri="{BB962C8B-B14F-4D97-AF65-F5344CB8AC3E}">
        <p14:creationId xmlns:p14="http://schemas.microsoft.com/office/powerpoint/2010/main" val="1474513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FCC7D3B-3208-4D5A-31A2-55BCFA5938E7}"/>
              </a:ext>
            </a:extLst>
          </p:cNvPr>
          <p:cNvPicPr>
            <a:picLocks noGrp="1" noChangeAspect="1"/>
          </p:cNvPicPr>
          <p:nvPr>
            <p:ph idx="1"/>
          </p:nvPr>
        </p:nvPicPr>
        <p:blipFill rotWithShape="1">
          <a:blip r:embed="rId2"/>
          <a:srcRect t="7837" r="-2" b="-2"/>
          <a:stretch/>
        </p:blipFill>
        <p:spPr>
          <a:xfrm>
            <a:off x="-6588" y="10"/>
            <a:ext cx="12198588" cy="6857990"/>
          </a:xfrm>
          <a:prstGeom prst="rect">
            <a:avLst/>
          </a:prstGeom>
        </p:spPr>
      </p:pic>
    </p:spTree>
    <p:extLst>
      <p:ext uri="{BB962C8B-B14F-4D97-AF65-F5344CB8AC3E}">
        <p14:creationId xmlns:p14="http://schemas.microsoft.com/office/powerpoint/2010/main" val="3025091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B70A68-2EB7-1A70-A183-91D77EA9305C}"/>
              </a:ext>
            </a:extLst>
          </p:cNvPr>
          <p:cNvSpPr>
            <a:spLocks noGrp="1"/>
          </p:cNvSpPr>
          <p:nvPr>
            <p:ph type="title"/>
          </p:nvPr>
        </p:nvSpPr>
        <p:spPr>
          <a:xfrm>
            <a:off x="630936" y="640823"/>
            <a:ext cx="3419856" cy="5583148"/>
          </a:xfrm>
        </p:spPr>
        <p:txBody>
          <a:bodyPr anchor="ctr">
            <a:normAutofit/>
          </a:bodyPr>
          <a:lstStyle/>
          <a:p>
            <a:r>
              <a:rPr lang="en-US" sz="5400"/>
              <a:t>Security of information systems</a:t>
            </a:r>
          </a:p>
        </p:txBody>
      </p:sp>
      <p:sp>
        <p:nvSpPr>
          <p:cNvPr id="12"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306CD80-344B-59EF-DCAE-CF1FF39EF22A}"/>
              </a:ext>
            </a:extLst>
          </p:cNvPr>
          <p:cNvPicPr>
            <a:picLocks noChangeAspect="1"/>
          </p:cNvPicPr>
          <p:nvPr/>
        </p:nvPicPr>
        <p:blipFill>
          <a:blip r:embed="rId2"/>
          <a:stretch>
            <a:fillRect/>
          </a:stretch>
        </p:blipFill>
        <p:spPr>
          <a:xfrm>
            <a:off x="4654296" y="708980"/>
            <a:ext cx="6894576" cy="3757544"/>
          </a:xfrm>
          <a:prstGeom prst="rect">
            <a:avLst/>
          </a:prstGeom>
        </p:spPr>
      </p:pic>
      <p:sp>
        <p:nvSpPr>
          <p:cNvPr id="3" name="Content Placeholder 2">
            <a:extLst>
              <a:ext uri="{FF2B5EF4-FFF2-40B4-BE49-F238E27FC236}">
                <a16:creationId xmlns:a16="http://schemas.microsoft.com/office/drawing/2014/main" id="{25BC3BFD-80CC-1B89-ECDC-E996B6BD18AC}"/>
              </a:ext>
            </a:extLst>
          </p:cNvPr>
          <p:cNvSpPr>
            <a:spLocks noGrp="1"/>
          </p:cNvSpPr>
          <p:nvPr>
            <p:ph idx="1"/>
          </p:nvPr>
        </p:nvSpPr>
        <p:spPr>
          <a:xfrm>
            <a:off x="4654296" y="4798577"/>
            <a:ext cx="6894576" cy="1428487"/>
          </a:xfrm>
        </p:spPr>
        <p:txBody>
          <a:bodyPr anchor="t">
            <a:normAutofit/>
          </a:bodyPr>
          <a:lstStyle/>
          <a:p>
            <a:r>
              <a:rPr lang="en-US" sz="1700"/>
              <a:t>Securing information systems is crucial for protecting the confidentiality, integrity, and availability of data and resources within an organization. </a:t>
            </a:r>
          </a:p>
          <a:p>
            <a:r>
              <a:rPr lang="en-US" sz="1700"/>
              <a:t>Effective security measures help prevent unauthorized access, data breaches, cyber attacks, and other security threats.</a:t>
            </a:r>
          </a:p>
        </p:txBody>
      </p:sp>
    </p:spTree>
    <p:extLst>
      <p:ext uri="{BB962C8B-B14F-4D97-AF65-F5344CB8AC3E}">
        <p14:creationId xmlns:p14="http://schemas.microsoft.com/office/powerpoint/2010/main" val="40450515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Slide Background">
            <a:extLst>
              <a:ext uri="{FF2B5EF4-FFF2-40B4-BE49-F238E27FC236}">
                <a16:creationId xmlns:a16="http://schemas.microsoft.com/office/drawing/2014/main" id="{7B1AB9FE-36F5-4FD1-9850-DB5C5AD48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9C8DB2D1-23A0-2083-F406-D2C744D86B92}"/>
              </a:ext>
            </a:extLst>
          </p:cNvPr>
          <p:cNvPicPr>
            <a:picLocks noGrp="1" noChangeAspect="1"/>
          </p:cNvPicPr>
          <p:nvPr>
            <p:ph idx="1"/>
          </p:nvPr>
        </p:nvPicPr>
        <p:blipFill rotWithShape="1">
          <a:blip r:embed="rId2"/>
          <a:srcRect t="7003" b="8885"/>
          <a:stretch/>
        </p:blipFill>
        <p:spPr>
          <a:xfrm>
            <a:off x="20" y="10"/>
            <a:ext cx="12191979" cy="5486390"/>
          </a:xfrm>
          <a:prstGeom prst="rect">
            <a:avLst/>
          </a:prstGeom>
          <a:effectLst>
            <a:outerShdw blurRad="596900" dist="330200" dir="8820000" sx="87000" sy="87000" algn="ctr" rotWithShape="0">
              <a:srgbClr val="000000">
                <a:alpha val="29000"/>
              </a:srgbClr>
            </a:outerShdw>
          </a:effectLst>
        </p:spPr>
      </p:pic>
      <p:sp useBgFill="1">
        <p:nvSpPr>
          <p:cNvPr id="17" name="Rectangle 16">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2"/>
            <a:ext cx="12192000" cy="1371598"/>
          </a:xfrm>
          <a:prstGeom prst="rect">
            <a:avLst/>
          </a:prstGeom>
          <a:ln>
            <a:noFill/>
          </a:ln>
          <a:effectLst>
            <a:outerShdw blurRad="254000" dist="114300" dir="20340000" sx="89000" sy="89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7516AE-92CA-65BE-CB04-0B55E62F3724}"/>
              </a:ext>
            </a:extLst>
          </p:cNvPr>
          <p:cNvSpPr>
            <a:spLocks noGrp="1"/>
          </p:cNvSpPr>
          <p:nvPr>
            <p:ph type="title"/>
          </p:nvPr>
        </p:nvSpPr>
        <p:spPr>
          <a:xfrm>
            <a:off x="589556" y="5746071"/>
            <a:ext cx="7015499" cy="852260"/>
          </a:xfrm>
        </p:spPr>
        <p:txBody>
          <a:bodyPr vert="horz" lIns="91440" tIns="45720" rIns="91440" bIns="45720" rtlCol="0" anchor="ctr">
            <a:normAutofit/>
          </a:bodyPr>
          <a:lstStyle/>
          <a:p>
            <a:r>
              <a:rPr lang="en-US" sz="3600"/>
              <a:t>Information Security : CIA triad</a:t>
            </a:r>
          </a:p>
        </p:txBody>
      </p:sp>
    </p:spTree>
    <p:extLst>
      <p:ext uri="{BB962C8B-B14F-4D97-AF65-F5344CB8AC3E}">
        <p14:creationId xmlns:p14="http://schemas.microsoft.com/office/powerpoint/2010/main" val="27347036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8B6DC-9B42-600D-B195-958E0BF17D0E}"/>
              </a:ext>
            </a:extLst>
          </p:cNvPr>
          <p:cNvSpPr>
            <a:spLocks noGrp="1"/>
          </p:cNvSpPr>
          <p:nvPr>
            <p:ph type="title"/>
          </p:nvPr>
        </p:nvSpPr>
        <p:spPr/>
        <p:txBody>
          <a:bodyPr/>
          <a:lstStyle/>
          <a:p>
            <a:r>
              <a:rPr lang="en-US" dirty="0"/>
              <a:t>Confidentiality</a:t>
            </a:r>
          </a:p>
        </p:txBody>
      </p:sp>
      <p:sp>
        <p:nvSpPr>
          <p:cNvPr id="3" name="Content Placeholder 2">
            <a:extLst>
              <a:ext uri="{FF2B5EF4-FFF2-40B4-BE49-F238E27FC236}">
                <a16:creationId xmlns:a16="http://schemas.microsoft.com/office/drawing/2014/main" id="{12557C7B-1EDA-EBBD-014C-3D88C636715C}"/>
              </a:ext>
            </a:extLst>
          </p:cNvPr>
          <p:cNvSpPr>
            <a:spLocks noGrp="1"/>
          </p:cNvSpPr>
          <p:nvPr>
            <p:ph idx="1"/>
          </p:nvPr>
        </p:nvSpPr>
        <p:spPr/>
        <p:txBody>
          <a:bodyPr>
            <a:normAutofit/>
          </a:bodyPr>
          <a:lstStyle/>
          <a:p>
            <a:r>
              <a:rPr lang="en-US" b="1" dirty="0"/>
              <a:t>Definition:</a:t>
            </a:r>
            <a:r>
              <a:rPr lang="en-US" dirty="0"/>
              <a:t> Confidentiality ensures that information is accessible only to those who are authorized to access it, protecting it from unauthorized disclosure or access.</a:t>
            </a:r>
          </a:p>
          <a:p>
            <a:r>
              <a:rPr lang="en-US" b="1" dirty="0"/>
              <a:t>Objectives and Measures:</a:t>
            </a:r>
            <a:endParaRPr lang="en-US" dirty="0"/>
          </a:p>
          <a:p>
            <a:pPr lvl="1"/>
            <a:r>
              <a:rPr lang="en-US" b="1" dirty="0"/>
              <a:t>Access Controls:</a:t>
            </a:r>
            <a:r>
              <a:rPr lang="en-US" dirty="0"/>
              <a:t> Implement mechanisms such as authentication, authorization, and encryption to control access to sensitive information.</a:t>
            </a:r>
          </a:p>
          <a:p>
            <a:pPr lvl="1"/>
            <a:r>
              <a:rPr lang="en-US" b="1" dirty="0"/>
              <a:t>Data Encryption:</a:t>
            </a:r>
            <a:r>
              <a:rPr lang="en-US" dirty="0"/>
              <a:t> Encrypt sensitive data to ensure that even if it is intercepted, it cannot be read without proper decryption keys.</a:t>
            </a:r>
          </a:p>
          <a:p>
            <a:pPr lvl="1"/>
            <a:r>
              <a:rPr lang="en-US" b="1" dirty="0"/>
              <a:t>User Awareness:</a:t>
            </a:r>
            <a:r>
              <a:rPr lang="en-US" dirty="0"/>
              <a:t> Educate users about the importance of protecting sensitive information and the risks associated with unauthorized disclosure.</a:t>
            </a:r>
          </a:p>
          <a:p>
            <a:endParaRPr lang="en-US" dirty="0"/>
          </a:p>
        </p:txBody>
      </p:sp>
    </p:spTree>
    <p:extLst>
      <p:ext uri="{BB962C8B-B14F-4D97-AF65-F5344CB8AC3E}">
        <p14:creationId xmlns:p14="http://schemas.microsoft.com/office/powerpoint/2010/main" val="11763515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C7C12-3FBB-5118-9F77-46628D6F61EE}"/>
              </a:ext>
            </a:extLst>
          </p:cNvPr>
          <p:cNvSpPr>
            <a:spLocks noGrp="1"/>
          </p:cNvSpPr>
          <p:nvPr>
            <p:ph type="title"/>
          </p:nvPr>
        </p:nvSpPr>
        <p:spPr/>
        <p:txBody>
          <a:bodyPr/>
          <a:lstStyle/>
          <a:p>
            <a:r>
              <a:rPr lang="en-US" dirty="0"/>
              <a:t>Integrity</a:t>
            </a:r>
          </a:p>
        </p:txBody>
      </p:sp>
      <p:sp>
        <p:nvSpPr>
          <p:cNvPr id="3" name="Content Placeholder 2">
            <a:extLst>
              <a:ext uri="{FF2B5EF4-FFF2-40B4-BE49-F238E27FC236}">
                <a16:creationId xmlns:a16="http://schemas.microsoft.com/office/drawing/2014/main" id="{9F988A46-8BA2-6C2D-9243-CF061A3273AF}"/>
              </a:ext>
            </a:extLst>
          </p:cNvPr>
          <p:cNvSpPr>
            <a:spLocks noGrp="1"/>
          </p:cNvSpPr>
          <p:nvPr>
            <p:ph idx="1"/>
          </p:nvPr>
        </p:nvSpPr>
        <p:spPr/>
        <p:txBody>
          <a:bodyPr>
            <a:normAutofit lnSpcReduction="10000"/>
          </a:bodyPr>
          <a:lstStyle/>
          <a:p>
            <a:r>
              <a:rPr lang="en-US" b="1" dirty="0"/>
              <a:t>Definition:</a:t>
            </a:r>
            <a:r>
              <a:rPr lang="en-US" dirty="0"/>
              <a:t> Integrity ensures that information is accurate, complete, and reliable, and has not been tampered with or altered in an unauthorized manner.</a:t>
            </a:r>
          </a:p>
          <a:p>
            <a:r>
              <a:rPr lang="en-US" b="1" dirty="0"/>
              <a:t>Objectives and Measures:</a:t>
            </a:r>
            <a:endParaRPr lang="en-US" dirty="0"/>
          </a:p>
          <a:p>
            <a:pPr lvl="1"/>
            <a:r>
              <a:rPr lang="en-US" b="1" dirty="0"/>
              <a:t>Data Validation:</a:t>
            </a:r>
            <a:r>
              <a:rPr lang="en-US" dirty="0"/>
              <a:t> Implement validation checks to ensure the accuracy and completeness of data inputs and outputs.</a:t>
            </a:r>
          </a:p>
          <a:p>
            <a:pPr lvl="1"/>
            <a:r>
              <a:rPr lang="en-US" b="1" dirty="0"/>
              <a:t>Data Hashing:</a:t>
            </a:r>
            <a:r>
              <a:rPr lang="en-US" dirty="0"/>
              <a:t> Use cryptographic hashing algorithms to create checksums or hashes of data to verify its integrity.</a:t>
            </a:r>
          </a:p>
          <a:p>
            <a:pPr lvl="1"/>
            <a:r>
              <a:rPr lang="en-US" b="1" dirty="0"/>
              <a:t>Version Control:</a:t>
            </a:r>
            <a:r>
              <a:rPr lang="en-US" dirty="0"/>
              <a:t> Maintain version control mechanisms to track changes to data and ensure that only authorized changes are made.</a:t>
            </a:r>
          </a:p>
          <a:p>
            <a:pPr lvl="1"/>
            <a:r>
              <a:rPr lang="en-US" b="1" dirty="0"/>
              <a:t>Audit Trails:</a:t>
            </a:r>
            <a:r>
              <a:rPr lang="en-US" dirty="0"/>
              <a:t> Implement audit trails to record and monitor changes to data and systems, facilitating detection of unauthorized modifications.</a:t>
            </a:r>
          </a:p>
          <a:p>
            <a:endParaRPr lang="en-US" dirty="0"/>
          </a:p>
        </p:txBody>
      </p:sp>
    </p:spTree>
    <p:extLst>
      <p:ext uri="{BB962C8B-B14F-4D97-AF65-F5344CB8AC3E}">
        <p14:creationId xmlns:p14="http://schemas.microsoft.com/office/powerpoint/2010/main" val="2208311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24B70-C236-F783-2743-58067E62556B}"/>
              </a:ext>
            </a:extLst>
          </p:cNvPr>
          <p:cNvSpPr>
            <a:spLocks noGrp="1"/>
          </p:cNvSpPr>
          <p:nvPr>
            <p:ph type="title"/>
          </p:nvPr>
        </p:nvSpPr>
        <p:spPr/>
        <p:txBody>
          <a:bodyPr/>
          <a:lstStyle/>
          <a:p>
            <a:r>
              <a:rPr lang="en-US" dirty="0"/>
              <a:t>General Controls</a:t>
            </a:r>
          </a:p>
        </p:txBody>
      </p:sp>
      <p:sp>
        <p:nvSpPr>
          <p:cNvPr id="3" name="Content Placeholder 2">
            <a:extLst>
              <a:ext uri="{FF2B5EF4-FFF2-40B4-BE49-F238E27FC236}">
                <a16:creationId xmlns:a16="http://schemas.microsoft.com/office/drawing/2014/main" id="{13B9813B-34C0-93A0-9FBC-5259637FA5AE}"/>
              </a:ext>
            </a:extLst>
          </p:cNvPr>
          <p:cNvSpPr>
            <a:spLocks noGrp="1"/>
          </p:cNvSpPr>
          <p:nvPr>
            <p:ph idx="1"/>
          </p:nvPr>
        </p:nvSpPr>
        <p:spPr/>
        <p:txBody>
          <a:bodyPr>
            <a:normAutofit fontScale="85000" lnSpcReduction="10000"/>
          </a:bodyPr>
          <a:lstStyle/>
          <a:p>
            <a:r>
              <a:rPr lang="en-US" b="1" dirty="0"/>
              <a:t>Access Controls:</a:t>
            </a:r>
            <a:endParaRPr lang="en-US" dirty="0"/>
          </a:p>
          <a:p>
            <a:pPr lvl="1"/>
            <a:r>
              <a:rPr lang="en-US" b="1" dirty="0"/>
              <a:t>Authentication Mechanisms:</a:t>
            </a:r>
            <a:r>
              <a:rPr lang="en-US" dirty="0"/>
              <a:t> Password policies, multi-factor authentication, biometric systems.</a:t>
            </a:r>
          </a:p>
          <a:p>
            <a:pPr lvl="1"/>
            <a:r>
              <a:rPr lang="en-US" b="1" dirty="0"/>
              <a:t>Authorization Procedures:</a:t>
            </a:r>
            <a:r>
              <a:rPr lang="en-US" dirty="0"/>
              <a:t> Role-based access control (RBAC), ensuring users have access only to the information and resources necessary for their roles.</a:t>
            </a:r>
          </a:p>
          <a:p>
            <a:r>
              <a:rPr lang="en-US" b="1" dirty="0"/>
              <a:t>Physical Controls:</a:t>
            </a:r>
            <a:endParaRPr lang="en-US" dirty="0"/>
          </a:p>
          <a:p>
            <a:pPr lvl="1"/>
            <a:r>
              <a:rPr lang="en-US" b="1" dirty="0"/>
              <a:t>Security of Facilities:</a:t>
            </a:r>
            <a:r>
              <a:rPr lang="en-US" dirty="0"/>
              <a:t> Surveillance cameras, security guards, locked server rooms.</a:t>
            </a:r>
          </a:p>
          <a:p>
            <a:pPr lvl="1"/>
            <a:r>
              <a:rPr lang="en-US" b="1" dirty="0"/>
              <a:t>Environmental Controls:</a:t>
            </a:r>
            <a:r>
              <a:rPr lang="en-US" dirty="0"/>
              <a:t> Air conditioning, fire suppression systems, and uninterruptible power supplies (UPS) to protect hardware.</a:t>
            </a:r>
          </a:p>
          <a:p>
            <a:r>
              <a:rPr lang="en-US" b="1" dirty="0"/>
              <a:t>Administrative Controls:</a:t>
            </a:r>
            <a:endParaRPr lang="en-US" dirty="0"/>
          </a:p>
          <a:p>
            <a:pPr lvl="1"/>
            <a:r>
              <a:rPr lang="en-US" b="1" dirty="0"/>
              <a:t>Security Policies and Procedures:</a:t>
            </a:r>
            <a:r>
              <a:rPr lang="en-US" dirty="0"/>
              <a:t> Formal policies outlining security measures, incident response plans, and acceptable use policies.</a:t>
            </a:r>
          </a:p>
          <a:p>
            <a:pPr lvl="1"/>
            <a:r>
              <a:rPr lang="en-US" b="1" dirty="0"/>
              <a:t>Training and Awareness Programs:</a:t>
            </a:r>
            <a:r>
              <a:rPr lang="en-US" dirty="0"/>
              <a:t> Regular security training for employees to ensure they understand security policies and best practices.</a:t>
            </a:r>
          </a:p>
          <a:p>
            <a:pPr marL="457200" lvl="1" indent="0">
              <a:buNone/>
            </a:pPr>
            <a:endParaRPr lang="en-US" dirty="0"/>
          </a:p>
          <a:p>
            <a:pPr marL="457200" lvl="1" indent="0">
              <a:buNone/>
            </a:pPr>
            <a:endParaRPr lang="en-US" dirty="0"/>
          </a:p>
          <a:p>
            <a:endParaRPr lang="en-US" dirty="0"/>
          </a:p>
        </p:txBody>
      </p:sp>
    </p:spTree>
    <p:extLst>
      <p:ext uri="{BB962C8B-B14F-4D97-AF65-F5344CB8AC3E}">
        <p14:creationId xmlns:p14="http://schemas.microsoft.com/office/powerpoint/2010/main" val="29681702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59EFB-6A28-4BC3-648A-BF3808EF69A2}"/>
              </a:ext>
            </a:extLst>
          </p:cNvPr>
          <p:cNvSpPr>
            <a:spLocks noGrp="1"/>
          </p:cNvSpPr>
          <p:nvPr>
            <p:ph type="title"/>
          </p:nvPr>
        </p:nvSpPr>
        <p:spPr/>
        <p:txBody>
          <a:bodyPr/>
          <a:lstStyle/>
          <a:p>
            <a:r>
              <a:rPr lang="en-US" dirty="0"/>
              <a:t>Availability</a:t>
            </a:r>
          </a:p>
        </p:txBody>
      </p:sp>
      <p:sp>
        <p:nvSpPr>
          <p:cNvPr id="3" name="Content Placeholder 2">
            <a:extLst>
              <a:ext uri="{FF2B5EF4-FFF2-40B4-BE49-F238E27FC236}">
                <a16:creationId xmlns:a16="http://schemas.microsoft.com/office/drawing/2014/main" id="{2B430657-F4AB-D137-E352-86DA83FF2DA1}"/>
              </a:ext>
            </a:extLst>
          </p:cNvPr>
          <p:cNvSpPr>
            <a:spLocks noGrp="1"/>
          </p:cNvSpPr>
          <p:nvPr>
            <p:ph idx="1"/>
          </p:nvPr>
        </p:nvSpPr>
        <p:spPr/>
        <p:txBody>
          <a:bodyPr>
            <a:normAutofit fontScale="92500"/>
          </a:bodyPr>
          <a:lstStyle/>
          <a:p>
            <a:r>
              <a:rPr lang="en-US" b="1" dirty="0"/>
              <a:t>Definition:</a:t>
            </a:r>
            <a:r>
              <a:rPr lang="en-US" dirty="0"/>
              <a:t> Availability ensures that information and resources are accessible and usable when needed, without interruption or degradation of service.</a:t>
            </a:r>
          </a:p>
          <a:p>
            <a:r>
              <a:rPr lang="en-US" b="1" dirty="0"/>
              <a:t>Objectives and Measures:</a:t>
            </a:r>
            <a:endParaRPr lang="en-US" dirty="0"/>
          </a:p>
          <a:p>
            <a:pPr lvl="1"/>
            <a:r>
              <a:rPr lang="en-US" b="1" dirty="0"/>
              <a:t>Redundancy:</a:t>
            </a:r>
            <a:r>
              <a:rPr lang="en-US" dirty="0"/>
              <a:t> Implement redundant systems and failover mechanisms to minimize downtime and ensure continuous availability.</a:t>
            </a:r>
          </a:p>
          <a:p>
            <a:pPr lvl="1"/>
            <a:r>
              <a:rPr lang="en-US" b="1" dirty="0"/>
              <a:t>Backup and Recovery:</a:t>
            </a:r>
            <a:r>
              <a:rPr lang="en-US" dirty="0"/>
              <a:t> Regularly back up data and implement robust disaster recovery plans to recover quickly from system failures or disasters.</a:t>
            </a:r>
          </a:p>
          <a:p>
            <a:pPr lvl="1"/>
            <a:r>
              <a:rPr lang="en-US" b="1" dirty="0"/>
              <a:t>Resource Monitoring:</a:t>
            </a:r>
            <a:r>
              <a:rPr lang="en-US" dirty="0"/>
              <a:t> Monitor system performance and resource utilization to identify and address potential bottlenecks or issues affecting availability.</a:t>
            </a:r>
          </a:p>
          <a:p>
            <a:pPr lvl="1"/>
            <a:r>
              <a:rPr lang="en-US" b="1" dirty="0"/>
              <a:t>Denial of Service (DoS) Protection:</a:t>
            </a:r>
            <a:r>
              <a:rPr lang="en-US" dirty="0"/>
              <a:t> Implement measures to prevent or mitigate DoS attacks that can disrupt or degrade service availability.</a:t>
            </a:r>
          </a:p>
          <a:p>
            <a:endParaRPr lang="en-US" dirty="0"/>
          </a:p>
        </p:txBody>
      </p:sp>
    </p:spTree>
    <p:extLst>
      <p:ext uri="{BB962C8B-B14F-4D97-AF65-F5344CB8AC3E}">
        <p14:creationId xmlns:p14="http://schemas.microsoft.com/office/powerpoint/2010/main" val="37503151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86" name="Rectangle 718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941B5A-62AA-B2F2-36E6-963BD0D996FD}"/>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Firewall</a:t>
            </a:r>
          </a:p>
        </p:txBody>
      </p:sp>
      <p:pic>
        <p:nvPicPr>
          <p:cNvPr id="6" name="Content Placeholder 5">
            <a:extLst>
              <a:ext uri="{FF2B5EF4-FFF2-40B4-BE49-F238E27FC236}">
                <a16:creationId xmlns:a16="http://schemas.microsoft.com/office/drawing/2014/main" id="{1B4D19B6-ADB3-E017-2BBC-9DAEA82CA6AF}"/>
              </a:ext>
            </a:extLst>
          </p:cNvPr>
          <p:cNvPicPr>
            <a:picLocks noGrp="1" noChangeAspect="1"/>
          </p:cNvPicPr>
          <p:nvPr>
            <p:ph idx="1"/>
          </p:nvPr>
        </p:nvPicPr>
        <p:blipFill>
          <a:blip r:embed="rId3"/>
          <a:stretch>
            <a:fillRect/>
          </a:stretch>
        </p:blipFill>
        <p:spPr>
          <a:xfrm>
            <a:off x="2008373" y="1675227"/>
            <a:ext cx="8175253" cy="4394199"/>
          </a:xfrm>
          <a:prstGeom prst="rect">
            <a:avLst/>
          </a:prstGeom>
        </p:spPr>
      </p:pic>
    </p:spTree>
    <p:extLst>
      <p:ext uri="{BB962C8B-B14F-4D97-AF65-F5344CB8AC3E}">
        <p14:creationId xmlns:p14="http://schemas.microsoft.com/office/powerpoint/2010/main" val="33736852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06406-B054-0980-99C8-934F8AC389F1}"/>
              </a:ext>
            </a:extLst>
          </p:cNvPr>
          <p:cNvSpPr>
            <a:spLocks noGrp="1"/>
          </p:cNvSpPr>
          <p:nvPr>
            <p:ph type="title"/>
          </p:nvPr>
        </p:nvSpPr>
        <p:spPr/>
        <p:txBody>
          <a:bodyPr/>
          <a:lstStyle/>
          <a:p>
            <a:r>
              <a:rPr lang="en-US" dirty="0"/>
              <a:t>Firewall</a:t>
            </a:r>
          </a:p>
        </p:txBody>
      </p:sp>
      <p:sp>
        <p:nvSpPr>
          <p:cNvPr id="3" name="Content Placeholder 2">
            <a:extLst>
              <a:ext uri="{FF2B5EF4-FFF2-40B4-BE49-F238E27FC236}">
                <a16:creationId xmlns:a16="http://schemas.microsoft.com/office/drawing/2014/main" id="{E4EFC403-BBC8-90AC-38C7-FA0B4C248A2E}"/>
              </a:ext>
            </a:extLst>
          </p:cNvPr>
          <p:cNvSpPr>
            <a:spLocks noGrp="1"/>
          </p:cNvSpPr>
          <p:nvPr>
            <p:ph idx="1"/>
          </p:nvPr>
        </p:nvSpPr>
        <p:spPr/>
        <p:txBody>
          <a:bodyPr/>
          <a:lstStyle/>
          <a:p>
            <a:r>
              <a:rPr lang="en-US" dirty="0"/>
              <a:t>A firewall is a network security device or software that monitors and controls incoming and outgoing network traffic based on predetermined security rules. </a:t>
            </a:r>
          </a:p>
          <a:p>
            <a:r>
              <a:rPr lang="en-US" dirty="0"/>
              <a:t>It acts as a barrier between a trusted internal network and untrusted external networks, such as the internet, to prevent unauthorized access, malicious attacks, and data breaches.</a:t>
            </a:r>
          </a:p>
          <a:p>
            <a:r>
              <a:rPr lang="en-US" dirty="0"/>
              <a:t>Firewalls play a crucial role in protecting information systems by enforcing security policies and filtering traffic to allow only authorized communications.</a:t>
            </a:r>
          </a:p>
        </p:txBody>
      </p:sp>
    </p:spTree>
    <p:extLst>
      <p:ext uri="{BB962C8B-B14F-4D97-AF65-F5344CB8AC3E}">
        <p14:creationId xmlns:p14="http://schemas.microsoft.com/office/powerpoint/2010/main" val="15649296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C0AA3-C644-8D65-E94F-961D6E90D05C}"/>
              </a:ext>
            </a:extLst>
          </p:cNvPr>
          <p:cNvSpPr>
            <a:spLocks noGrp="1"/>
          </p:cNvSpPr>
          <p:nvPr>
            <p:ph type="title"/>
          </p:nvPr>
        </p:nvSpPr>
        <p:spPr/>
        <p:txBody>
          <a:bodyPr/>
          <a:lstStyle/>
          <a:p>
            <a:r>
              <a:rPr lang="en-US" dirty="0"/>
              <a:t>How firewall works?</a:t>
            </a:r>
          </a:p>
        </p:txBody>
      </p:sp>
      <p:sp>
        <p:nvSpPr>
          <p:cNvPr id="3" name="Content Placeholder 2">
            <a:extLst>
              <a:ext uri="{FF2B5EF4-FFF2-40B4-BE49-F238E27FC236}">
                <a16:creationId xmlns:a16="http://schemas.microsoft.com/office/drawing/2014/main" id="{38ED951D-C948-2C2A-641A-D84235E7970C}"/>
              </a:ext>
            </a:extLst>
          </p:cNvPr>
          <p:cNvSpPr>
            <a:spLocks noGrp="1"/>
          </p:cNvSpPr>
          <p:nvPr>
            <p:ph idx="1"/>
          </p:nvPr>
        </p:nvSpPr>
        <p:spPr/>
        <p:txBody>
          <a:bodyPr>
            <a:normAutofit fontScale="70000" lnSpcReduction="20000"/>
          </a:bodyPr>
          <a:lstStyle/>
          <a:p>
            <a:pPr marL="0" indent="0">
              <a:buNone/>
            </a:pPr>
            <a:r>
              <a:rPr lang="en-US" b="1" dirty="0"/>
              <a:t>How Firewalls Work:</a:t>
            </a:r>
          </a:p>
          <a:p>
            <a:pPr>
              <a:buFont typeface="+mj-lt"/>
              <a:buAutoNum type="arabicPeriod"/>
            </a:pPr>
            <a:r>
              <a:rPr lang="en-US" b="1" dirty="0"/>
              <a:t>Packet Filtering:</a:t>
            </a:r>
            <a:endParaRPr lang="en-US" dirty="0"/>
          </a:p>
          <a:p>
            <a:pPr marL="742950" lvl="1" indent="-285750">
              <a:buFont typeface="+mj-lt"/>
              <a:buAutoNum type="arabicPeriod"/>
            </a:pPr>
            <a:r>
              <a:rPr lang="en-US" dirty="0"/>
              <a:t>Firewalls inspect packets of data as they pass through, examining their source, destination, port numbers, and other attributes.</a:t>
            </a:r>
          </a:p>
          <a:p>
            <a:pPr marL="742950" lvl="1" indent="-285750">
              <a:buFont typeface="+mj-lt"/>
              <a:buAutoNum type="arabicPeriod"/>
            </a:pPr>
            <a:r>
              <a:rPr lang="en-US" dirty="0"/>
              <a:t>Based on predefined rules, the firewall decides whether to allow, block, or forward each packet.</a:t>
            </a:r>
          </a:p>
          <a:p>
            <a:pPr>
              <a:buFont typeface="+mj-lt"/>
              <a:buAutoNum type="arabicPeriod"/>
            </a:pPr>
            <a:r>
              <a:rPr lang="en-US" b="1" dirty="0"/>
              <a:t>Stateful Inspection:</a:t>
            </a:r>
            <a:endParaRPr lang="en-US" dirty="0"/>
          </a:p>
          <a:p>
            <a:pPr marL="742950" lvl="1" indent="-285750">
              <a:buFont typeface="+mj-lt"/>
              <a:buAutoNum type="arabicPeriod"/>
            </a:pPr>
            <a:r>
              <a:rPr lang="en-US" dirty="0"/>
              <a:t>Some modern firewalls use stateful inspection, which keeps track of the state of active connections.</a:t>
            </a:r>
          </a:p>
          <a:p>
            <a:pPr marL="742950" lvl="1" indent="-285750">
              <a:buFont typeface="+mj-lt"/>
              <a:buAutoNum type="arabicPeriod"/>
            </a:pPr>
            <a:r>
              <a:rPr lang="en-US" dirty="0"/>
              <a:t>It monitors the context of traffic flows and allows packets that belong to established connections while blocking unauthorized or suspicious traffic.</a:t>
            </a:r>
          </a:p>
          <a:p>
            <a:pPr>
              <a:buFont typeface="+mj-lt"/>
              <a:buAutoNum type="arabicPeriod"/>
            </a:pPr>
            <a:r>
              <a:rPr lang="en-US" b="1" dirty="0"/>
              <a:t>Proxying:</a:t>
            </a:r>
            <a:endParaRPr lang="en-US" dirty="0"/>
          </a:p>
          <a:p>
            <a:pPr marL="742950" lvl="1" indent="-285750">
              <a:buFont typeface="+mj-lt"/>
              <a:buAutoNum type="arabicPeriod"/>
            </a:pPr>
            <a:r>
              <a:rPr lang="en-US" dirty="0"/>
              <a:t>Firewalls can act as intermediaries for certain types of traffic, such as web traffic or email.</a:t>
            </a:r>
          </a:p>
          <a:p>
            <a:pPr marL="742950" lvl="1" indent="-285750">
              <a:buFont typeface="+mj-lt"/>
              <a:buAutoNum type="arabicPeriod"/>
            </a:pPr>
            <a:r>
              <a:rPr lang="en-US" dirty="0"/>
              <a:t>They receive requests from clients, retrieve the requested content on behalf of the client, inspect it, and then forward it to the client.</a:t>
            </a:r>
          </a:p>
          <a:p>
            <a:pPr marL="742950" lvl="1" indent="-285750">
              <a:buFont typeface="+mj-lt"/>
              <a:buAutoNum type="arabicPeriod"/>
            </a:pPr>
            <a:r>
              <a:rPr lang="en-US" dirty="0"/>
              <a:t>This proxying process adds an additional layer of security by hiding the internal network structure from external users.</a:t>
            </a:r>
          </a:p>
          <a:p>
            <a:endParaRPr lang="en-US" dirty="0"/>
          </a:p>
        </p:txBody>
      </p:sp>
    </p:spTree>
    <p:extLst>
      <p:ext uri="{BB962C8B-B14F-4D97-AF65-F5344CB8AC3E}">
        <p14:creationId xmlns:p14="http://schemas.microsoft.com/office/powerpoint/2010/main" val="17895456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9013360-599A-C5B3-FDB5-4F609747359B}"/>
              </a:ext>
            </a:extLst>
          </p:cNvPr>
          <p:cNvPicPr>
            <a:picLocks noGrp="1" noChangeAspect="1"/>
          </p:cNvPicPr>
          <p:nvPr>
            <p:ph idx="1"/>
          </p:nvPr>
        </p:nvPicPr>
        <p:blipFill>
          <a:blip r:embed="rId2"/>
          <a:stretch>
            <a:fillRect/>
          </a:stretch>
        </p:blipFill>
        <p:spPr>
          <a:xfrm>
            <a:off x="764835" y="643466"/>
            <a:ext cx="10662329" cy="5571067"/>
          </a:xfrm>
          <a:prstGeom prst="rect">
            <a:avLst/>
          </a:prstGeom>
        </p:spPr>
      </p:pic>
    </p:spTree>
    <p:extLst>
      <p:ext uri="{BB962C8B-B14F-4D97-AF65-F5344CB8AC3E}">
        <p14:creationId xmlns:p14="http://schemas.microsoft.com/office/powerpoint/2010/main" val="39538442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D869F-6AE3-BBB3-74E0-5DBA9359C0AA}"/>
              </a:ext>
            </a:extLst>
          </p:cNvPr>
          <p:cNvSpPr>
            <a:spLocks noGrp="1"/>
          </p:cNvSpPr>
          <p:nvPr>
            <p:ph type="title"/>
          </p:nvPr>
        </p:nvSpPr>
        <p:spPr/>
        <p:txBody>
          <a:bodyPr/>
          <a:lstStyle/>
          <a:p>
            <a:r>
              <a:rPr lang="en-US" dirty="0"/>
              <a:t>WAF</a:t>
            </a:r>
          </a:p>
        </p:txBody>
      </p:sp>
      <p:sp>
        <p:nvSpPr>
          <p:cNvPr id="3" name="Content Placeholder 2">
            <a:extLst>
              <a:ext uri="{FF2B5EF4-FFF2-40B4-BE49-F238E27FC236}">
                <a16:creationId xmlns:a16="http://schemas.microsoft.com/office/drawing/2014/main" id="{E67BF260-039B-4E16-5AB6-24950EAF6D65}"/>
              </a:ext>
            </a:extLst>
          </p:cNvPr>
          <p:cNvSpPr>
            <a:spLocks noGrp="1"/>
          </p:cNvSpPr>
          <p:nvPr>
            <p:ph idx="1"/>
          </p:nvPr>
        </p:nvSpPr>
        <p:spPr/>
        <p:txBody>
          <a:bodyPr/>
          <a:lstStyle/>
          <a:p>
            <a:r>
              <a:rPr lang="en-US" dirty="0"/>
              <a:t>A web application firewall (WAF) is a specialized security tool designed to protect web applications from a variety of cyber threats, including common web vulnerabilities and attacks.</a:t>
            </a:r>
          </a:p>
          <a:p>
            <a:r>
              <a:rPr lang="en-US" dirty="0"/>
              <a:t>It operates at the application layer (Layer 7) of the OSI model, providing an additional layer of defense beyond traditional network firewalls. </a:t>
            </a:r>
          </a:p>
          <a:p>
            <a:r>
              <a:rPr lang="en-US" dirty="0"/>
              <a:t>Web application firewalls analyze and filter HTTP requests and responses, inspecting web traffic for malicious content, suspicious behavior, and known attack patterns.</a:t>
            </a:r>
          </a:p>
        </p:txBody>
      </p:sp>
    </p:spTree>
    <p:extLst>
      <p:ext uri="{BB962C8B-B14F-4D97-AF65-F5344CB8AC3E}">
        <p14:creationId xmlns:p14="http://schemas.microsoft.com/office/powerpoint/2010/main" val="34772693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E456E7B-8B59-1910-5753-0C66D39A6AC2}"/>
              </a:ext>
            </a:extLst>
          </p:cNvPr>
          <p:cNvPicPr>
            <a:picLocks noGrp="1" noChangeAspect="1"/>
          </p:cNvPicPr>
          <p:nvPr>
            <p:ph idx="1"/>
          </p:nvPr>
        </p:nvPicPr>
        <p:blipFill>
          <a:blip r:embed="rId2"/>
          <a:stretch>
            <a:fillRect/>
          </a:stretch>
        </p:blipFill>
        <p:spPr>
          <a:xfrm>
            <a:off x="643467" y="661839"/>
            <a:ext cx="10905066" cy="5534321"/>
          </a:xfrm>
          <a:prstGeom prst="rect">
            <a:avLst/>
          </a:prstGeom>
        </p:spPr>
      </p:pic>
    </p:spTree>
    <p:extLst>
      <p:ext uri="{BB962C8B-B14F-4D97-AF65-F5344CB8AC3E}">
        <p14:creationId xmlns:p14="http://schemas.microsoft.com/office/powerpoint/2010/main" val="11371457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B669A-F43B-D94D-47FD-60AB042B8808}"/>
              </a:ext>
            </a:extLst>
          </p:cNvPr>
          <p:cNvSpPr>
            <a:spLocks noGrp="1"/>
          </p:cNvSpPr>
          <p:nvPr>
            <p:ph type="title"/>
          </p:nvPr>
        </p:nvSpPr>
        <p:spPr/>
        <p:txBody>
          <a:bodyPr/>
          <a:lstStyle/>
          <a:p>
            <a:r>
              <a:rPr lang="en-US" dirty="0"/>
              <a:t>IDS</a:t>
            </a:r>
          </a:p>
        </p:txBody>
      </p:sp>
      <p:sp>
        <p:nvSpPr>
          <p:cNvPr id="3" name="Content Placeholder 2">
            <a:extLst>
              <a:ext uri="{FF2B5EF4-FFF2-40B4-BE49-F238E27FC236}">
                <a16:creationId xmlns:a16="http://schemas.microsoft.com/office/drawing/2014/main" id="{85762557-98CA-236E-E148-40680002CBBD}"/>
              </a:ext>
            </a:extLst>
          </p:cNvPr>
          <p:cNvSpPr>
            <a:spLocks noGrp="1"/>
          </p:cNvSpPr>
          <p:nvPr>
            <p:ph idx="1"/>
          </p:nvPr>
        </p:nvSpPr>
        <p:spPr/>
        <p:txBody>
          <a:bodyPr/>
          <a:lstStyle/>
          <a:p>
            <a:r>
              <a:rPr lang="en-US" dirty="0"/>
              <a:t>An Intrusion Detection System (IDS) is a security tool or application designed to monitor network or system activities for malicious or suspicious behavior and to detect and respond to security threats in real-time. </a:t>
            </a:r>
          </a:p>
          <a:p>
            <a:r>
              <a:rPr lang="en-US" dirty="0"/>
              <a:t>IDSs play a crucial role in identifying and mitigating cybersecurity incidents by continuously analyzing network traffic, system logs, and other sources of security-related data for signs of unauthorized access, intrusion attempts, or malicious activity.</a:t>
            </a:r>
          </a:p>
        </p:txBody>
      </p:sp>
    </p:spTree>
    <p:extLst>
      <p:ext uri="{BB962C8B-B14F-4D97-AF65-F5344CB8AC3E}">
        <p14:creationId xmlns:p14="http://schemas.microsoft.com/office/powerpoint/2010/main" val="40018671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2BC90-B698-E765-0157-EBBFB890CB29}"/>
              </a:ext>
            </a:extLst>
          </p:cNvPr>
          <p:cNvSpPr>
            <a:spLocks noGrp="1"/>
          </p:cNvSpPr>
          <p:nvPr>
            <p:ph type="title"/>
          </p:nvPr>
        </p:nvSpPr>
        <p:spPr/>
        <p:txBody>
          <a:bodyPr/>
          <a:lstStyle/>
          <a:p>
            <a:r>
              <a:rPr lang="en-US" dirty="0"/>
              <a:t>IDS</a:t>
            </a:r>
          </a:p>
        </p:txBody>
      </p:sp>
      <p:sp>
        <p:nvSpPr>
          <p:cNvPr id="3" name="Content Placeholder 2">
            <a:extLst>
              <a:ext uri="{FF2B5EF4-FFF2-40B4-BE49-F238E27FC236}">
                <a16:creationId xmlns:a16="http://schemas.microsoft.com/office/drawing/2014/main" id="{C443526D-EE53-C9F5-D684-AAA6C5E10D9C}"/>
              </a:ext>
            </a:extLst>
          </p:cNvPr>
          <p:cNvSpPr>
            <a:spLocks noGrp="1"/>
          </p:cNvSpPr>
          <p:nvPr>
            <p:ph idx="1"/>
          </p:nvPr>
        </p:nvSpPr>
        <p:spPr/>
        <p:txBody>
          <a:bodyPr>
            <a:normAutofit fontScale="85000" lnSpcReduction="20000"/>
          </a:bodyPr>
          <a:lstStyle/>
          <a:p>
            <a:pPr marL="0" indent="0">
              <a:buNone/>
            </a:pPr>
            <a:r>
              <a:rPr lang="en-US" b="1" dirty="0"/>
              <a:t>Types of Intrusion Detection Systems:</a:t>
            </a:r>
          </a:p>
          <a:p>
            <a:pPr>
              <a:buFont typeface="+mj-lt"/>
              <a:buAutoNum type="arabicPeriod"/>
            </a:pPr>
            <a:r>
              <a:rPr lang="en-US" b="1" dirty="0"/>
              <a:t>Network-based Intrusion Detection System (NIDS):</a:t>
            </a:r>
            <a:endParaRPr lang="en-US" dirty="0"/>
          </a:p>
          <a:p>
            <a:pPr marL="742950" lvl="1" indent="-285750">
              <a:buFont typeface="+mj-lt"/>
              <a:buAutoNum type="arabicPeriod"/>
            </a:pPr>
            <a:r>
              <a:rPr lang="en-US" dirty="0"/>
              <a:t>Monitors network traffic in real-time, analyzing packets and traffic patterns to detect signs of suspicious activity or known attack signatures.</a:t>
            </a:r>
          </a:p>
          <a:p>
            <a:pPr marL="742950" lvl="1" indent="-285750">
              <a:buFont typeface="+mj-lt"/>
              <a:buAutoNum type="arabicPeriod"/>
            </a:pPr>
            <a:r>
              <a:rPr lang="en-US" dirty="0"/>
              <a:t>Positioned at strategic points within the network, such as at network gateways or on internal network segments.</a:t>
            </a:r>
          </a:p>
          <a:p>
            <a:pPr marL="742950" lvl="1" indent="-285750">
              <a:buFont typeface="+mj-lt"/>
              <a:buAutoNum type="arabicPeriod"/>
            </a:pPr>
            <a:r>
              <a:rPr lang="en-US" dirty="0"/>
              <a:t>Can detect threats such as port scans, denial-of-service (DoS) attacks, and network-based exploits.</a:t>
            </a:r>
          </a:p>
          <a:p>
            <a:pPr>
              <a:buFont typeface="+mj-lt"/>
              <a:buAutoNum type="arabicPeriod"/>
            </a:pPr>
            <a:r>
              <a:rPr lang="en-US" b="1" dirty="0"/>
              <a:t>Host-based Intrusion Detection System (HIDS):</a:t>
            </a:r>
            <a:endParaRPr lang="en-US" dirty="0"/>
          </a:p>
          <a:p>
            <a:pPr marL="742950" lvl="1" indent="-285750">
              <a:buFont typeface="+mj-lt"/>
              <a:buAutoNum type="arabicPeriod"/>
            </a:pPr>
            <a:r>
              <a:rPr lang="en-US" dirty="0"/>
              <a:t>Installed on individual hosts or endpoints, such as servers, workstations, or cloud instances.</a:t>
            </a:r>
          </a:p>
          <a:p>
            <a:pPr marL="742950" lvl="1" indent="-285750">
              <a:buFont typeface="+mj-lt"/>
              <a:buAutoNum type="arabicPeriod"/>
            </a:pPr>
            <a:r>
              <a:rPr lang="en-US" dirty="0"/>
              <a:t>Monitors system logs, file integrity, registry changes, and other host-specific events to detect unauthorized access or malicious activity.</a:t>
            </a:r>
          </a:p>
          <a:p>
            <a:pPr marL="742950" lvl="1" indent="-285750">
              <a:buFont typeface="+mj-lt"/>
              <a:buAutoNum type="arabicPeriod"/>
            </a:pPr>
            <a:r>
              <a:rPr lang="en-US" dirty="0"/>
              <a:t>Provides visibility into host-level security events and can detect threats such as malware infections, unauthorized access attempts, and system configuration changes.</a:t>
            </a:r>
          </a:p>
          <a:p>
            <a:endParaRPr lang="en-US" dirty="0"/>
          </a:p>
        </p:txBody>
      </p:sp>
    </p:spTree>
    <p:extLst>
      <p:ext uri="{BB962C8B-B14F-4D97-AF65-F5344CB8AC3E}">
        <p14:creationId xmlns:p14="http://schemas.microsoft.com/office/powerpoint/2010/main" val="39618702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D1780-9438-2EFB-E22B-B9061D1E4743}"/>
              </a:ext>
            </a:extLst>
          </p:cNvPr>
          <p:cNvSpPr>
            <a:spLocks noGrp="1"/>
          </p:cNvSpPr>
          <p:nvPr>
            <p:ph type="title"/>
          </p:nvPr>
        </p:nvSpPr>
        <p:spPr/>
        <p:txBody>
          <a:bodyPr/>
          <a:lstStyle/>
          <a:p>
            <a:r>
              <a:rPr lang="en-US" dirty="0"/>
              <a:t>Benefits IDS</a:t>
            </a:r>
          </a:p>
        </p:txBody>
      </p:sp>
      <p:sp>
        <p:nvSpPr>
          <p:cNvPr id="3" name="Content Placeholder 2">
            <a:extLst>
              <a:ext uri="{FF2B5EF4-FFF2-40B4-BE49-F238E27FC236}">
                <a16:creationId xmlns:a16="http://schemas.microsoft.com/office/drawing/2014/main" id="{A48D07DA-E01E-DFCF-EFD0-17C9545CBB6B}"/>
              </a:ext>
            </a:extLst>
          </p:cNvPr>
          <p:cNvSpPr>
            <a:spLocks noGrp="1"/>
          </p:cNvSpPr>
          <p:nvPr>
            <p:ph idx="1"/>
          </p:nvPr>
        </p:nvSpPr>
        <p:spPr/>
        <p:txBody>
          <a:bodyPr>
            <a:normAutofit fontScale="70000" lnSpcReduction="20000"/>
          </a:bodyPr>
          <a:lstStyle/>
          <a:p>
            <a:pPr marL="0" indent="0">
              <a:buNone/>
            </a:pPr>
            <a:r>
              <a:rPr lang="en-US" b="1" dirty="0"/>
              <a:t>Benefits of Intrusion Detection Systems:</a:t>
            </a:r>
          </a:p>
          <a:p>
            <a:pPr>
              <a:buFont typeface="+mj-lt"/>
              <a:buAutoNum type="arabicPeriod"/>
            </a:pPr>
            <a:r>
              <a:rPr lang="en-US" b="1" dirty="0"/>
              <a:t>Early Threat Detection:</a:t>
            </a:r>
            <a:endParaRPr lang="en-US" dirty="0"/>
          </a:p>
          <a:p>
            <a:pPr marL="742950" lvl="1" indent="-285750">
              <a:buFont typeface="+mj-lt"/>
              <a:buAutoNum type="arabicPeriod"/>
            </a:pPr>
            <a:r>
              <a:rPr lang="en-US" dirty="0"/>
              <a:t>IDSs enable early detection of security threats, allowing organizations to identify and respond to incidents before they escalate into major breaches.</a:t>
            </a:r>
          </a:p>
          <a:p>
            <a:pPr>
              <a:buFont typeface="+mj-lt"/>
              <a:buAutoNum type="arabicPeriod"/>
            </a:pPr>
            <a:r>
              <a:rPr lang="en-US" b="1" dirty="0"/>
              <a:t>Enhanced Incident Response:</a:t>
            </a:r>
            <a:endParaRPr lang="en-US" dirty="0"/>
          </a:p>
          <a:p>
            <a:pPr marL="742950" lvl="1" indent="-285750">
              <a:buFont typeface="+mj-lt"/>
              <a:buAutoNum type="arabicPeriod"/>
            </a:pPr>
            <a:r>
              <a:rPr lang="en-US" dirty="0"/>
              <a:t>IDSs provide valuable information and alerts that facilitate rapid incident response, minimizing the impact of security incidents and reducing the time to remediation.</a:t>
            </a:r>
          </a:p>
          <a:p>
            <a:pPr>
              <a:buFont typeface="+mj-lt"/>
              <a:buAutoNum type="arabicPeriod"/>
            </a:pPr>
            <a:r>
              <a:rPr lang="en-US" b="1" dirty="0"/>
              <a:t>Improved Security Posture:</a:t>
            </a:r>
            <a:endParaRPr lang="en-US" dirty="0"/>
          </a:p>
          <a:p>
            <a:pPr marL="742950" lvl="1" indent="-285750">
              <a:buFont typeface="+mj-lt"/>
              <a:buAutoNum type="arabicPeriod"/>
            </a:pPr>
            <a:r>
              <a:rPr lang="en-US" dirty="0"/>
              <a:t>By continuously monitoring network and system activities, IDSs help organizations maintain a proactive security posture and defend against a wide range of cyber threats.</a:t>
            </a:r>
          </a:p>
          <a:p>
            <a:pPr>
              <a:buFont typeface="+mj-lt"/>
              <a:buAutoNum type="arabicPeriod"/>
            </a:pPr>
            <a:r>
              <a:rPr lang="en-US" b="1" dirty="0"/>
              <a:t>Compliance and Regulatory Requirements:</a:t>
            </a:r>
            <a:endParaRPr lang="en-US" dirty="0"/>
          </a:p>
          <a:p>
            <a:pPr marL="742950" lvl="1" indent="-285750">
              <a:buFont typeface="+mj-lt"/>
              <a:buAutoNum type="arabicPeriod"/>
            </a:pPr>
            <a:r>
              <a:rPr lang="en-US" dirty="0"/>
              <a:t>IDSs help organizations meet compliance requirements by providing mechanisms for monitoring and auditing security controls, as required by regulations such as PCI DSS, HIPAA, and GDPR.</a:t>
            </a:r>
          </a:p>
          <a:p>
            <a:pPr>
              <a:buFont typeface="+mj-lt"/>
              <a:buAutoNum type="arabicPeriod"/>
            </a:pPr>
            <a:r>
              <a:rPr lang="en-US" b="1" dirty="0"/>
              <a:t>Threat Intelligence and Visibility:</a:t>
            </a:r>
            <a:endParaRPr lang="en-US" dirty="0"/>
          </a:p>
          <a:p>
            <a:pPr marL="742950" lvl="1" indent="-285750">
              <a:buFont typeface="+mj-lt"/>
              <a:buAutoNum type="arabicPeriod"/>
            </a:pPr>
            <a:r>
              <a:rPr lang="en-US" dirty="0"/>
              <a:t>IDSs provide valuable threat intelligence and visibility into network and system security events, helping organizations understand their threat landscape and identify emerging threats.</a:t>
            </a:r>
          </a:p>
          <a:p>
            <a:endParaRPr lang="en-US" dirty="0"/>
          </a:p>
        </p:txBody>
      </p:sp>
    </p:spTree>
    <p:extLst>
      <p:ext uri="{BB962C8B-B14F-4D97-AF65-F5344CB8AC3E}">
        <p14:creationId xmlns:p14="http://schemas.microsoft.com/office/powerpoint/2010/main" val="3444486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71F0A-388F-0E4F-9A60-DE6CA07D301A}"/>
              </a:ext>
            </a:extLst>
          </p:cNvPr>
          <p:cNvSpPr>
            <a:spLocks noGrp="1"/>
          </p:cNvSpPr>
          <p:nvPr>
            <p:ph type="title"/>
          </p:nvPr>
        </p:nvSpPr>
        <p:spPr/>
        <p:txBody>
          <a:bodyPr/>
          <a:lstStyle/>
          <a:p>
            <a:r>
              <a:rPr lang="en-US" dirty="0"/>
              <a:t>Application controls</a:t>
            </a:r>
          </a:p>
        </p:txBody>
      </p:sp>
      <p:sp>
        <p:nvSpPr>
          <p:cNvPr id="3" name="Content Placeholder 2">
            <a:extLst>
              <a:ext uri="{FF2B5EF4-FFF2-40B4-BE49-F238E27FC236}">
                <a16:creationId xmlns:a16="http://schemas.microsoft.com/office/drawing/2014/main" id="{8DB2677F-A8F4-9F0B-621A-E607007210BE}"/>
              </a:ext>
            </a:extLst>
          </p:cNvPr>
          <p:cNvSpPr>
            <a:spLocks noGrp="1"/>
          </p:cNvSpPr>
          <p:nvPr>
            <p:ph idx="1"/>
          </p:nvPr>
        </p:nvSpPr>
        <p:spPr/>
        <p:txBody>
          <a:bodyPr/>
          <a:lstStyle/>
          <a:p>
            <a:r>
              <a:rPr lang="en-US" dirty="0"/>
              <a:t>Application controls are specific to individual applications and ensure that the applications function correctly, process data accurately, and produce reliable outputs. </a:t>
            </a:r>
          </a:p>
          <a:p>
            <a:r>
              <a:rPr lang="en-US" dirty="0"/>
              <a:t>Classified as input control, processing control and output control.</a:t>
            </a:r>
          </a:p>
          <a:p>
            <a:r>
              <a:rPr lang="en-US" b="1" dirty="0"/>
              <a:t>Input Controls:</a:t>
            </a:r>
            <a:endParaRPr lang="en-US" dirty="0"/>
          </a:p>
          <a:p>
            <a:pPr lvl="1"/>
            <a:r>
              <a:rPr lang="en-US" b="1" dirty="0"/>
              <a:t>Data Validation:</a:t>
            </a:r>
            <a:r>
              <a:rPr lang="en-US" dirty="0"/>
              <a:t> Checks to ensure data entered into the system is accurate and complete (e.g., format checks, range checks).</a:t>
            </a:r>
          </a:p>
          <a:p>
            <a:pPr lvl="1"/>
            <a:r>
              <a:rPr lang="en-US" b="1" dirty="0"/>
              <a:t>Input Authorization:</a:t>
            </a:r>
            <a:r>
              <a:rPr lang="en-US" dirty="0"/>
              <a:t> Ensuring that only authorized personnel can enter or modify data.</a:t>
            </a:r>
          </a:p>
          <a:p>
            <a:endParaRPr lang="en-US" dirty="0"/>
          </a:p>
        </p:txBody>
      </p:sp>
    </p:spTree>
    <p:extLst>
      <p:ext uri="{BB962C8B-B14F-4D97-AF65-F5344CB8AC3E}">
        <p14:creationId xmlns:p14="http://schemas.microsoft.com/office/powerpoint/2010/main" val="41179978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9299-4B62-0C36-CB00-442068F798A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E14765B-E2D9-BE15-359E-BA238EF02E2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2AC0E94-24B5-7B34-29F4-794A2E8B7FF4}"/>
              </a:ext>
            </a:extLst>
          </p:cNvPr>
          <p:cNvPicPr>
            <a:picLocks noChangeAspect="1"/>
          </p:cNvPicPr>
          <p:nvPr/>
        </p:nvPicPr>
        <p:blipFill>
          <a:blip r:embed="rId2"/>
          <a:stretch>
            <a:fillRect/>
          </a:stretch>
        </p:blipFill>
        <p:spPr>
          <a:xfrm>
            <a:off x="1113729" y="766391"/>
            <a:ext cx="9964541" cy="5325218"/>
          </a:xfrm>
          <a:prstGeom prst="rect">
            <a:avLst/>
          </a:prstGeom>
        </p:spPr>
      </p:pic>
    </p:spTree>
    <p:extLst>
      <p:ext uri="{BB962C8B-B14F-4D97-AF65-F5344CB8AC3E}">
        <p14:creationId xmlns:p14="http://schemas.microsoft.com/office/powerpoint/2010/main" val="37000337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DDCBF85-6D5B-BD1A-07C9-3BA65AA6B04D}"/>
              </a:ext>
            </a:extLst>
          </p:cNvPr>
          <p:cNvPicPr>
            <a:picLocks noGrp="1" noChangeAspect="1"/>
          </p:cNvPicPr>
          <p:nvPr>
            <p:ph idx="1"/>
          </p:nvPr>
        </p:nvPicPr>
        <p:blipFill>
          <a:blip r:embed="rId2"/>
          <a:stretch>
            <a:fillRect/>
          </a:stretch>
        </p:blipFill>
        <p:spPr>
          <a:xfrm>
            <a:off x="790221" y="643466"/>
            <a:ext cx="10611557" cy="5571067"/>
          </a:xfrm>
          <a:prstGeom prst="rect">
            <a:avLst/>
          </a:prstGeom>
        </p:spPr>
      </p:pic>
    </p:spTree>
    <p:extLst>
      <p:ext uri="{BB962C8B-B14F-4D97-AF65-F5344CB8AC3E}">
        <p14:creationId xmlns:p14="http://schemas.microsoft.com/office/powerpoint/2010/main" val="19256215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AEF98-D8E9-671A-895A-03E6EBFCF267}"/>
              </a:ext>
            </a:extLst>
          </p:cNvPr>
          <p:cNvSpPr>
            <a:spLocks noGrp="1"/>
          </p:cNvSpPr>
          <p:nvPr>
            <p:ph type="title"/>
          </p:nvPr>
        </p:nvSpPr>
        <p:spPr/>
        <p:txBody>
          <a:bodyPr/>
          <a:lstStyle/>
          <a:p>
            <a:r>
              <a:rPr lang="en-US" dirty="0"/>
              <a:t>Layered Security</a:t>
            </a:r>
          </a:p>
        </p:txBody>
      </p:sp>
      <p:sp>
        <p:nvSpPr>
          <p:cNvPr id="3" name="Content Placeholder 2">
            <a:extLst>
              <a:ext uri="{FF2B5EF4-FFF2-40B4-BE49-F238E27FC236}">
                <a16:creationId xmlns:a16="http://schemas.microsoft.com/office/drawing/2014/main" id="{08DA9914-B16B-F642-59F3-910B802144A9}"/>
              </a:ext>
            </a:extLst>
          </p:cNvPr>
          <p:cNvSpPr>
            <a:spLocks noGrp="1"/>
          </p:cNvSpPr>
          <p:nvPr>
            <p:ph idx="1"/>
          </p:nvPr>
        </p:nvSpPr>
        <p:spPr/>
        <p:txBody>
          <a:bodyPr>
            <a:normAutofit fontScale="92500"/>
          </a:bodyPr>
          <a:lstStyle/>
          <a:p>
            <a:r>
              <a:rPr lang="en-US" dirty="0"/>
              <a:t>Layered security, also known as defense-in-depth, is a cybersecurity strategy that involves implementing multiple layers of security controls, mechanisms, and countermeasures throughout an information system to provide comprehensive protection against a wide range of threats and vulnerabilities.</a:t>
            </a:r>
          </a:p>
          <a:p>
            <a:r>
              <a:rPr lang="en-US" dirty="0"/>
              <a:t> Each layer of security adds an additional level of defense, helping to mitigate the risk of security breaches and minimize the impact of potential cyber attacks. </a:t>
            </a:r>
          </a:p>
          <a:p>
            <a:r>
              <a:rPr lang="en-US" dirty="0"/>
              <a:t>The goal of layered security is to create multiple barriers and checkpoints that an attacker must overcome, making it more difficult for them to compromise the system or access sensitive data.</a:t>
            </a:r>
          </a:p>
        </p:txBody>
      </p:sp>
    </p:spTree>
    <p:extLst>
      <p:ext uri="{BB962C8B-B14F-4D97-AF65-F5344CB8AC3E}">
        <p14:creationId xmlns:p14="http://schemas.microsoft.com/office/powerpoint/2010/main" val="12672767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719C-D65F-C60F-24DA-4FE1EF2BFE5C}"/>
              </a:ext>
            </a:extLst>
          </p:cNvPr>
          <p:cNvSpPr>
            <a:spLocks noGrp="1"/>
          </p:cNvSpPr>
          <p:nvPr>
            <p:ph type="title"/>
          </p:nvPr>
        </p:nvSpPr>
        <p:spPr/>
        <p:txBody>
          <a:bodyPr/>
          <a:lstStyle/>
          <a:p>
            <a:r>
              <a:rPr lang="en-US" dirty="0"/>
              <a:t>Consumer layered security strategy</a:t>
            </a:r>
          </a:p>
        </p:txBody>
      </p:sp>
      <p:sp>
        <p:nvSpPr>
          <p:cNvPr id="3" name="Content Placeholder 2">
            <a:extLst>
              <a:ext uri="{FF2B5EF4-FFF2-40B4-BE49-F238E27FC236}">
                <a16:creationId xmlns:a16="http://schemas.microsoft.com/office/drawing/2014/main" id="{67957A57-BB41-6B72-3428-265A14E57E80}"/>
              </a:ext>
            </a:extLst>
          </p:cNvPr>
          <p:cNvSpPr>
            <a:spLocks noGrp="1"/>
          </p:cNvSpPr>
          <p:nvPr>
            <p:ph idx="1"/>
          </p:nvPr>
        </p:nvSpPr>
        <p:spPr/>
        <p:txBody>
          <a:bodyPr>
            <a:normAutofit fontScale="92500" lnSpcReduction="20000"/>
          </a:bodyPr>
          <a:lstStyle/>
          <a:p>
            <a:r>
              <a:rPr lang="en-US" dirty="0"/>
              <a:t>A consumer layered security strategy is a personalized approach to protecting one's digital life and personal information from various cyber threats. </a:t>
            </a:r>
          </a:p>
          <a:p>
            <a:r>
              <a:rPr lang="en-US" dirty="0"/>
              <a:t>While individuals may not have the same resources as large organizations, they can still implement effective security measures by adopting a layered approach.</a:t>
            </a:r>
          </a:p>
          <a:p>
            <a:r>
              <a:rPr lang="en-US" b="1" dirty="0"/>
              <a:t>Secure Passwords and Authentication:</a:t>
            </a:r>
          </a:p>
          <a:p>
            <a:pPr lvl="1"/>
            <a:r>
              <a:rPr lang="en-US" b="1" dirty="0"/>
              <a:t>Strong Passwords:</a:t>
            </a:r>
            <a:r>
              <a:rPr lang="en-US" dirty="0"/>
              <a:t> Use complex passwords that include a mix of letters, numbers, and special characters. Avoid using easily guessable information like birthdays or common phrases.</a:t>
            </a:r>
          </a:p>
          <a:p>
            <a:pPr lvl="1"/>
            <a:r>
              <a:rPr lang="en-US" b="1" dirty="0"/>
              <a:t>Multi-Factor Authentication (MFA):</a:t>
            </a:r>
            <a:r>
              <a:rPr lang="en-US" dirty="0"/>
              <a:t> Enable MFA wherever possible, especially for important accounts like email, banking, and social media. This adds an extra layer of security by requiring a second form of verification, such as a code sent to your phone.</a:t>
            </a:r>
          </a:p>
          <a:p>
            <a:endParaRPr lang="en-US" dirty="0"/>
          </a:p>
        </p:txBody>
      </p:sp>
    </p:spTree>
    <p:extLst>
      <p:ext uri="{BB962C8B-B14F-4D97-AF65-F5344CB8AC3E}">
        <p14:creationId xmlns:p14="http://schemas.microsoft.com/office/powerpoint/2010/main" val="27867648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719C-D65F-C60F-24DA-4FE1EF2BFE5C}"/>
              </a:ext>
            </a:extLst>
          </p:cNvPr>
          <p:cNvSpPr>
            <a:spLocks noGrp="1"/>
          </p:cNvSpPr>
          <p:nvPr>
            <p:ph type="title"/>
          </p:nvPr>
        </p:nvSpPr>
        <p:spPr/>
        <p:txBody>
          <a:bodyPr/>
          <a:lstStyle/>
          <a:p>
            <a:r>
              <a:rPr lang="en-US" dirty="0"/>
              <a:t>Consumer layered security strategy</a:t>
            </a:r>
          </a:p>
        </p:txBody>
      </p:sp>
      <p:sp>
        <p:nvSpPr>
          <p:cNvPr id="3" name="Content Placeholder 2">
            <a:extLst>
              <a:ext uri="{FF2B5EF4-FFF2-40B4-BE49-F238E27FC236}">
                <a16:creationId xmlns:a16="http://schemas.microsoft.com/office/drawing/2014/main" id="{67957A57-BB41-6B72-3428-265A14E57E80}"/>
              </a:ext>
            </a:extLst>
          </p:cNvPr>
          <p:cNvSpPr>
            <a:spLocks noGrp="1"/>
          </p:cNvSpPr>
          <p:nvPr>
            <p:ph idx="1"/>
          </p:nvPr>
        </p:nvSpPr>
        <p:spPr/>
        <p:txBody>
          <a:bodyPr>
            <a:normAutofit fontScale="92500" lnSpcReduction="10000"/>
          </a:bodyPr>
          <a:lstStyle/>
          <a:p>
            <a:r>
              <a:rPr lang="en-US" b="1" dirty="0"/>
              <a:t>2. Endpoint Protection:</a:t>
            </a:r>
          </a:p>
          <a:p>
            <a:pPr lvl="1"/>
            <a:r>
              <a:rPr lang="en-US" b="1" dirty="0"/>
              <a:t>Antivirus Software:</a:t>
            </a:r>
            <a:r>
              <a:rPr lang="en-US" dirty="0"/>
              <a:t> Install reputable antivirus software on all your devices and keep it updated to defend against malware, viruses, and other threats.</a:t>
            </a:r>
          </a:p>
          <a:p>
            <a:pPr lvl="1"/>
            <a:r>
              <a:rPr lang="en-US" b="1" dirty="0"/>
              <a:t>Firewall:</a:t>
            </a:r>
            <a:r>
              <a:rPr lang="en-US" dirty="0"/>
              <a:t> Enable firewalls on your devices to monitor and control incoming and outgoing network traffic.</a:t>
            </a:r>
          </a:p>
          <a:p>
            <a:r>
              <a:rPr lang="en-US" b="1" dirty="0"/>
              <a:t>3. Safe Internet Practices:</a:t>
            </a:r>
          </a:p>
          <a:p>
            <a:pPr lvl="1"/>
            <a:r>
              <a:rPr lang="en-US" b="1" dirty="0"/>
              <a:t>Secure Browsing:</a:t>
            </a:r>
            <a:r>
              <a:rPr lang="en-US" dirty="0"/>
              <a:t> Use secure connections (HTTPS) when browsing the web, especially for sensitive activities like online banking or shopping.</a:t>
            </a:r>
          </a:p>
          <a:p>
            <a:pPr lvl="1"/>
            <a:r>
              <a:rPr lang="en-US" b="1" dirty="0"/>
              <a:t>Avoid Phishing:</a:t>
            </a:r>
            <a:r>
              <a:rPr lang="en-US" dirty="0"/>
              <a:t> Be cautious of unsolicited emails, messages, or links from unknown sources. Avoid clicking on suspicious links or downloading attachments from unfamiliar senders.</a:t>
            </a:r>
          </a:p>
          <a:p>
            <a:pPr lvl="1"/>
            <a:r>
              <a:rPr lang="en-US" b="1" dirty="0"/>
              <a:t>Ad Blockers:</a:t>
            </a:r>
            <a:r>
              <a:rPr lang="en-US" dirty="0"/>
              <a:t> Consider using ad blockers and script blockers to prevent malicious ads and scripts from executing on websites.</a:t>
            </a:r>
          </a:p>
          <a:p>
            <a:endParaRPr lang="en-US" dirty="0"/>
          </a:p>
        </p:txBody>
      </p:sp>
    </p:spTree>
    <p:extLst>
      <p:ext uri="{BB962C8B-B14F-4D97-AF65-F5344CB8AC3E}">
        <p14:creationId xmlns:p14="http://schemas.microsoft.com/office/powerpoint/2010/main" val="37922944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719C-D65F-C60F-24DA-4FE1EF2BFE5C}"/>
              </a:ext>
            </a:extLst>
          </p:cNvPr>
          <p:cNvSpPr>
            <a:spLocks noGrp="1"/>
          </p:cNvSpPr>
          <p:nvPr>
            <p:ph type="title"/>
          </p:nvPr>
        </p:nvSpPr>
        <p:spPr/>
        <p:txBody>
          <a:bodyPr/>
          <a:lstStyle/>
          <a:p>
            <a:r>
              <a:rPr lang="en-US" dirty="0"/>
              <a:t>Consumer layered security strategy</a:t>
            </a:r>
          </a:p>
        </p:txBody>
      </p:sp>
      <p:sp>
        <p:nvSpPr>
          <p:cNvPr id="3" name="Content Placeholder 2">
            <a:extLst>
              <a:ext uri="{FF2B5EF4-FFF2-40B4-BE49-F238E27FC236}">
                <a16:creationId xmlns:a16="http://schemas.microsoft.com/office/drawing/2014/main" id="{67957A57-BB41-6B72-3428-265A14E57E80}"/>
              </a:ext>
            </a:extLst>
          </p:cNvPr>
          <p:cNvSpPr>
            <a:spLocks noGrp="1"/>
          </p:cNvSpPr>
          <p:nvPr>
            <p:ph idx="1"/>
          </p:nvPr>
        </p:nvSpPr>
        <p:spPr/>
        <p:txBody>
          <a:bodyPr>
            <a:normAutofit/>
          </a:bodyPr>
          <a:lstStyle/>
          <a:p>
            <a:r>
              <a:rPr lang="en-US" b="1" dirty="0"/>
              <a:t>4. Software Updates and Patch Management:</a:t>
            </a:r>
          </a:p>
          <a:p>
            <a:pPr lvl="1"/>
            <a:r>
              <a:rPr lang="en-US" b="1" dirty="0"/>
              <a:t>Keep Software Updated:</a:t>
            </a:r>
            <a:r>
              <a:rPr lang="en-US" dirty="0"/>
              <a:t> Regularly update your operating system, applications, and software to patch security vulnerabilities and protect against known exploits.</a:t>
            </a:r>
          </a:p>
          <a:p>
            <a:pPr lvl="1"/>
            <a:r>
              <a:rPr lang="en-US" b="1" dirty="0"/>
              <a:t>Automatic Updates:</a:t>
            </a:r>
            <a:r>
              <a:rPr lang="en-US" dirty="0"/>
              <a:t> Enable automatic updates whenever possible to ensure you receive critical security patches in a timely manner.</a:t>
            </a:r>
          </a:p>
          <a:p>
            <a:r>
              <a:rPr lang="en-US" b="1" dirty="0"/>
              <a:t>5. Data Backup and Recovery:</a:t>
            </a:r>
          </a:p>
          <a:p>
            <a:pPr lvl="1"/>
            <a:r>
              <a:rPr lang="en-US" b="1" dirty="0"/>
              <a:t>Regular Backups:</a:t>
            </a:r>
            <a:r>
              <a:rPr lang="en-US" dirty="0"/>
              <a:t> Back up your important files and data regularly to an external hard drive, cloud storage, or a dedicated backup service.</a:t>
            </a:r>
          </a:p>
          <a:p>
            <a:pPr lvl="1"/>
            <a:r>
              <a:rPr lang="en-US" b="1" dirty="0"/>
              <a:t>Offsite Backup:</a:t>
            </a:r>
            <a:r>
              <a:rPr lang="en-US" dirty="0"/>
              <a:t> Store backups in a separate location from your primary devices to protect against physical damage, theft, or disasters.</a:t>
            </a:r>
          </a:p>
          <a:p>
            <a:endParaRPr lang="en-US" dirty="0"/>
          </a:p>
        </p:txBody>
      </p:sp>
    </p:spTree>
    <p:extLst>
      <p:ext uri="{BB962C8B-B14F-4D97-AF65-F5344CB8AC3E}">
        <p14:creationId xmlns:p14="http://schemas.microsoft.com/office/powerpoint/2010/main" val="26071945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719C-D65F-C60F-24DA-4FE1EF2BFE5C}"/>
              </a:ext>
            </a:extLst>
          </p:cNvPr>
          <p:cNvSpPr>
            <a:spLocks noGrp="1"/>
          </p:cNvSpPr>
          <p:nvPr>
            <p:ph type="title"/>
          </p:nvPr>
        </p:nvSpPr>
        <p:spPr/>
        <p:txBody>
          <a:bodyPr/>
          <a:lstStyle/>
          <a:p>
            <a:r>
              <a:rPr lang="en-US" dirty="0"/>
              <a:t>Consumer layered security strategy</a:t>
            </a:r>
          </a:p>
        </p:txBody>
      </p:sp>
      <p:sp>
        <p:nvSpPr>
          <p:cNvPr id="3" name="Content Placeholder 2">
            <a:extLst>
              <a:ext uri="{FF2B5EF4-FFF2-40B4-BE49-F238E27FC236}">
                <a16:creationId xmlns:a16="http://schemas.microsoft.com/office/drawing/2014/main" id="{67957A57-BB41-6B72-3428-265A14E57E80}"/>
              </a:ext>
            </a:extLst>
          </p:cNvPr>
          <p:cNvSpPr>
            <a:spLocks noGrp="1"/>
          </p:cNvSpPr>
          <p:nvPr>
            <p:ph idx="1"/>
          </p:nvPr>
        </p:nvSpPr>
        <p:spPr/>
        <p:txBody>
          <a:bodyPr>
            <a:normAutofit fontScale="92500" lnSpcReduction="10000"/>
          </a:bodyPr>
          <a:lstStyle/>
          <a:p>
            <a:r>
              <a:rPr lang="en-US" b="1" dirty="0"/>
              <a:t>6. Privacy and Identity Protection:</a:t>
            </a:r>
          </a:p>
          <a:p>
            <a:pPr lvl="1"/>
            <a:r>
              <a:rPr lang="en-US" b="1" dirty="0"/>
              <a:t>Privacy Settings:</a:t>
            </a:r>
            <a:r>
              <a:rPr lang="en-US" dirty="0"/>
              <a:t> Review and adjust the privacy settings on your devices, apps, and social media accounts to limit the amount of personal information shared online.</a:t>
            </a:r>
          </a:p>
          <a:p>
            <a:pPr lvl="1"/>
            <a:r>
              <a:rPr lang="en-US" b="1" dirty="0"/>
              <a:t>Identity Theft Protection:</a:t>
            </a:r>
            <a:r>
              <a:rPr lang="en-US" dirty="0"/>
              <a:t> Consider using identity theft protection services or monitoring tools to detect suspicious activity related to your personal information.</a:t>
            </a:r>
          </a:p>
          <a:p>
            <a:r>
              <a:rPr lang="en-US" b="1" dirty="0"/>
              <a:t>7. Education and Awareness:</a:t>
            </a:r>
          </a:p>
          <a:p>
            <a:pPr lvl="1"/>
            <a:r>
              <a:rPr lang="en-US" b="1" dirty="0"/>
              <a:t>Stay Informed:</a:t>
            </a:r>
            <a:r>
              <a:rPr lang="en-US" dirty="0"/>
              <a:t> Stay up-to-date on the latest cybersecurity threats, trends, and best practices through reputable sources, such as cybersecurity blogs, news websites, or official security advisories.</a:t>
            </a:r>
          </a:p>
          <a:p>
            <a:pPr lvl="1"/>
            <a:r>
              <a:rPr lang="en-US" b="1" dirty="0"/>
              <a:t>Security Awareness:</a:t>
            </a:r>
            <a:r>
              <a:rPr lang="en-US" dirty="0"/>
              <a:t> Educate yourself and your family members about common cybersecurity risks and how to recognize and respond to potential threats.</a:t>
            </a:r>
          </a:p>
          <a:p>
            <a:endParaRPr lang="en-US" dirty="0"/>
          </a:p>
        </p:txBody>
      </p:sp>
    </p:spTree>
    <p:extLst>
      <p:ext uri="{BB962C8B-B14F-4D97-AF65-F5344CB8AC3E}">
        <p14:creationId xmlns:p14="http://schemas.microsoft.com/office/powerpoint/2010/main" val="29174911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719C-D65F-C60F-24DA-4FE1EF2BFE5C}"/>
              </a:ext>
            </a:extLst>
          </p:cNvPr>
          <p:cNvSpPr>
            <a:spLocks noGrp="1"/>
          </p:cNvSpPr>
          <p:nvPr>
            <p:ph type="title"/>
          </p:nvPr>
        </p:nvSpPr>
        <p:spPr/>
        <p:txBody>
          <a:bodyPr/>
          <a:lstStyle/>
          <a:p>
            <a:r>
              <a:rPr lang="en-US" dirty="0"/>
              <a:t>Consumer layered security strategy</a:t>
            </a:r>
          </a:p>
        </p:txBody>
      </p:sp>
      <p:sp>
        <p:nvSpPr>
          <p:cNvPr id="3" name="Content Placeholder 2">
            <a:extLst>
              <a:ext uri="{FF2B5EF4-FFF2-40B4-BE49-F238E27FC236}">
                <a16:creationId xmlns:a16="http://schemas.microsoft.com/office/drawing/2014/main" id="{67957A57-BB41-6B72-3428-265A14E57E80}"/>
              </a:ext>
            </a:extLst>
          </p:cNvPr>
          <p:cNvSpPr>
            <a:spLocks noGrp="1"/>
          </p:cNvSpPr>
          <p:nvPr>
            <p:ph idx="1"/>
          </p:nvPr>
        </p:nvSpPr>
        <p:spPr/>
        <p:txBody>
          <a:bodyPr>
            <a:normAutofit lnSpcReduction="10000"/>
          </a:bodyPr>
          <a:lstStyle/>
          <a:p>
            <a:r>
              <a:rPr lang="en-US" b="1" dirty="0"/>
              <a:t>8. Secure Wi-Fi and Network Connections:</a:t>
            </a:r>
          </a:p>
          <a:p>
            <a:pPr lvl="1"/>
            <a:r>
              <a:rPr lang="en-US" b="1" dirty="0"/>
              <a:t>Secure Wi-Fi:</a:t>
            </a:r>
            <a:r>
              <a:rPr lang="en-US" dirty="0"/>
              <a:t> Secure your home Wi-Fi network with a strong, unique password and encryption (WPA2 or WPA3).</a:t>
            </a:r>
          </a:p>
          <a:p>
            <a:pPr lvl="1"/>
            <a:r>
              <a:rPr lang="en-US" b="1" dirty="0"/>
              <a:t>Guest Network:</a:t>
            </a:r>
            <a:r>
              <a:rPr lang="en-US" dirty="0"/>
              <a:t> Set up a separate guest network for visitors to your home to isolate their devices from your main network.</a:t>
            </a:r>
          </a:p>
          <a:p>
            <a:r>
              <a:rPr lang="en-US" b="1" dirty="0"/>
              <a:t>9. Physical Security:</a:t>
            </a:r>
          </a:p>
          <a:p>
            <a:pPr lvl="1"/>
            <a:r>
              <a:rPr lang="en-US" b="1" dirty="0"/>
              <a:t>Device Protection:</a:t>
            </a:r>
            <a:r>
              <a:rPr lang="en-US" dirty="0"/>
              <a:t> Use physical security measures like device locks or biometric authentication (fingerprint or face recognition) to prevent unauthorized access to your devices.</a:t>
            </a:r>
          </a:p>
          <a:p>
            <a:pPr lvl="1"/>
            <a:r>
              <a:rPr lang="en-US" b="1" dirty="0"/>
              <a:t>Secure Storage:</a:t>
            </a:r>
            <a:r>
              <a:rPr lang="en-US" dirty="0"/>
              <a:t> Keep your devices, backup drives, and physical documents containing sensitive information in a secure and locked location when not in use.</a:t>
            </a:r>
          </a:p>
        </p:txBody>
      </p:sp>
    </p:spTree>
    <p:extLst>
      <p:ext uri="{BB962C8B-B14F-4D97-AF65-F5344CB8AC3E}">
        <p14:creationId xmlns:p14="http://schemas.microsoft.com/office/powerpoint/2010/main" val="42555375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8A848-9445-2645-D9DF-2F3753E399ED}"/>
              </a:ext>
            </a:extLst>
          </p:cNvPr>
          <p:cNvSpPr>
            <a:spLocks noGrp="1"/>
          </p:cNvSpPr>
          <p:nvPr>
            <p:ph type="title"/>
          </p:nvPr>
        </p:nvSpPr>
        <p:spPr/>
        <p:txBody>
          <a:bodyPr/>
          <a:lstStyle/>
          <a:p>
            <a:r>
              <a:rPr lang="en-US" dirty="0"/>
              <a:t>Enterprise layered security strategy</a:t>
            </a:r>
          </a:p>
        </p:txBody>
      </p:sp>
      <p:sp>
        <p:nvSpPr>
          <p:cNvPr id="3" name="Content Placeholder 2">
            <a:extLst>
              <a:ext uri="{FF2B5EF4-FFF2-40B4-BE49-F238E27FC236}">
                <a16:creationId xmlns:a16="http://schemas.microsoft.com/office/drawing/2014/main" id="{F338E173-3584-1363-A483-00AE4C488625}"/>
              </a:ext>
            </a:extLst>
          </p:cNvPr>
          <p:cNvSpPr>
            <a:spLocks noGrp="1"/>
          </p:cNvSpPr>
          <p:nvPr>
            <p:ph idx="1"/>
          </p:nvPr>
        </p:nvSpPr>
        <p:spPr/>
        <p:txBody>
          <a:bodyPr>
            <a:normAutofit fontScale="92500" lnSpcReduction="20000"/>
          </a:bodyPr>
          <a:lstStyle/>
          <a:p>
            <a:r>
              <a:rPr lang="en-US" dirty="0"/>
              <a:t>An enterprise layered security strategy is a comprehensive approach to protecting an organization's digital assets, sensitive data, and infrastructure from a wide range of cyber threats. </a:t>
            </a:r>
          </a:p>
          <a:p>
            <a:r>
              <a:rPr lang="en-US" dirty="0"/>
              <a:t>This strategy involves deploying multiple layers of security controls, mechanisms, and countermeasures across various levels of the organization's IT environment to create a robust defense-in-depth posture. </a:t>
            </a:r>
          </a:p>
          <a:p>
            <a:r>
              <a:rPr lang="en-US" b="1" dirty="0"/>
              <a:t>1. Perimeter Security:</a:t>
            </a:r>
          </a:p>
          <a:p>
            <a:pPr lvl="1"/>
            <a:r>
              <a:rPr lang="en-US" b="1" dirty="0"/>
              <a:t>Firewalls:</a:t>
            </a:r>
            <a:r>
              <a:rPr lang="en-US" dirty="0"/>
              <a:t> Deploy next-generation firewalls (NGFW) at the network perimeter to monitor and control inbound and outbound traffic, block malicious connections, and prevent unauthorized access.</a:t>
            </a:r>
          </a:p>
          <a:p>
            <a:pPr lvl="1"/>
            <a:r>
              <a:rPr lang="en-US" b="1" dirty="0"/>
              <a:t>Intrusion Prevention Systems (IPS):</a:t>
            </a:r>
            <a:r>
              <a:rPr lang="en-US" dirty="0"/>
              <a:t> Implement IPS solutions to detect and block network-based attacks, including exploits, malware, and intrusion attempts.</a:t>
            </a:r>
          </a:p>
          <a:p>
            <a:endParaRPr lang="en-US" dirty="0"/>
          </a:p>
        </p:txBody>
      </p:sp>
    </p:spTree>
    <p:extLst>
      <p:ext uri="{BB962C8B-B14F-4D97-AF65-F5344CB8AC3E}">
        <p14:creationId xmlns:p14="http://schemas.microsoft.com/office/powerpoint/2010/main" val="2209727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8A848-9445-2645-D9DF-2F3753E399ED}"/>
              </a:ext>
            </a:extLst>
          </p:cNvPr>
          <p:cNvSpPr>
            <a:spLocks noGrp="1"/>
          </p:cNvSpPr>
          <p:nvPr>
            <p:ph type="title"/>
          </p:nvPr>
        </p:nvSpPr>
        <p:spPr/>
        <p:txBody>
          <a:bodyPr/>
          <a:lstStyle/>
          <a:p>
            <a:r>
              <a:rPr lang="en-US" dirty="0"/>
              <a:t>Enterprise layered security strategy</a:t>
            </a:r>
          </a:p>
        </p:txBody>
      </p:sp>
      <p:sp>
        <p:nvSpPr>
          <p:cNvPr id="3" name="Content Placeholder 2">
            <a:extLst>
              <a:ext uri="{FF2B5EF4-FFF2-40B4-BE49-F238E27FC236}">
                <a16:creationId xmlns:a16="http://schemas.microsoft.com/office/drawing/2014/main" id="{F338E173-3584-1363-A483-00AE4C488625}"/>
              </a:ext>
            </a:extLst>
          </p:cNvPr>
          <p:cNvSpPr>
            <a:spLocks noGrp="1"/>
          </p:cNvSpPr>
          <p:nvPr>
            <p:ph idx="1"/>
          </p:nvPr>
        </p:nvSpPr>
        <p:spPr/>
        <p:txBody>
          <a:bodyPr>
            <a:normAutofit fontScale="92500" lnSpcReduction="10000"/>
          </a:bodyPr>
          <a:lstStyle/>
          <a:p>
            <a:r>
              <a:rPr lang="en-US" b="1" dirty="0"/>
              <a:t>2. Network Security:</a:t>
            </a:r>
          </a:p>
          <a:p>
            <a:pPr lvl="1"/>
            <a:r>
              <a:rPr lang="en-US" b="1" dirty="0"/>
              <a:t>Network Segmentation:</a:t>
            </a:r>
            <a:r>
              <a:rPr lang="en-US" dirty="0"/>
              <a:t> Segment the network into multiple zones or segments with different levels of trust and access controls to contain and isolate potential security breaches.</a:t>
            </a:r>
          </a:p>
          <a:p>
            <a:pPr lvl="1"/>
            <a:r>
              <a:rPr lang="en-US" b="1" dirty="0"/>
              <a:t>Virtual Private Network (VPN):</a:t>
            </a:r>
            <a:r>
              <a:rPr lang="en-US" dirty="0"/>
              <a:t> Require the use of VPNs for remote access to corporate networks, encrypting data in transit and providing secure access to internal resources.</a:t>
            </a:r>
          </a:p>
          <a:p>
            <a:r>
              <a:rPr lang="en-US" b="1" dirty="0"/>
              <a:t>3. Endpoint Security:</a:t>
            </a:r>
          </a:p>
          <a:p>
            <a:pPr lvl="1"/>
            <a:r>
              <a:rPr lang="en-US" b="1" dirty="0"/>
              <a:t>Endpoint Protection Platforms (EPP):</a:t>
            </a:r>
            <a:r>
              <a:rPr lang="en-US" dirty="0"/>
              <a:t> Deploy EPP solutions on endpoints (workstations, servers, mobile devices) to detect, prevent, and respond to malware, ransomware, and other endpoint threats.</a:t>
            </a:r>
          </a:p>
          <a:p>
            <a:pPr lvl="1"/>
            <a:r>
              <a:rPr lang="en-US" b="1" dirty="0"/>
              <a:t>Mobile Device Management (MDM):</a:t>
            </a:r>
            <a:r>
              <a:rPr lang="en-US" dirty="0"/>
              <a:t> Implement MDM solutions to enforce security policies, control access, and manage mobile devices accessing corporate resources.</a:t>
            </a:r>
          </a:p>
        </p:txBody>
      </p:sp>
    </p:spTree>
    <p:extLst>
      <p:ext uri="{BB962C8B-B14F-4D97-AF65-F5344CB8AC3E}">
        <p14:creationId xmlns:p14="http://schemas.microsoft.com/office/powerpoint/2010/main" val="3198917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F2EC-B2A8-8199-B986-F6858E979160}"/>
              </a:ext>
            </a:extLst>
          </p:cNvPr>
          <p:cNvSpPr>
            <a:spLocks noGrp="1"/>
          </p:cNvSpPr>
          <p:nvPr>
            <p:ph type="title"/>
          </p:nvPr>
        </p:nvSpPr>
        <p:spPr/>
        <p:txBody>
          <a:bodyPr/>
          <a:lstStyle/>
          <a:p>
            <a:r>
              <a:rPr lang="en-US" dirty="0"/>
              <a:t>Application Controls</a:t>
            </a:r>
          </a:p>
        </p:txBody>
      </p:sp>
      <p:sp>
        <p:nvSpPr>
          <p:cNvPr id="3" name="Content Placeholder 2">
            <a:extLst>
              <a:ext uri="{FF2B5EF4-FFF2-40B4-BE49-F238E27FC236}">
                <a16:creationId xmlns:a16="http://schemas.microsoft.com/office/drawing/2014/main" id="{AB116FB0-25A0-8F8E-F0FA-02C266793982}"/>
              </a:ext>
            </a:extLst>
          </p:cNvPr>
          <p:cNvSpPr>
            <a:spLocks noGrp="1"/>
          </p:cNvSpPr>
          <p:nvPr>
            <p:ph idx="1"/>
          </p:nvPr>
        </p:nvSpPr>
        <p:spPr/>
        <p:txBody>
          <a:bodyPr>
            <a:normAutofit/>
          </a:bodyPr>
          <a:lstStyle/>
          <a:p>
            <a:r>
              <a:rPr lang="en-US" b="1" dirty="0"/>
              <a:t>Processing Controls:</a:t>
            </a:r>
            <a:endParaRPr lang="en-US" dirty="0"/>
          </a:p>
          <a:p>
            <a:pPr lvl="1"/>
            <a:r>
              <a:rPr lang="en-US" b="1" dirty="0"/>
              <a:t>Run-to-Run Totals:</a:t>
            </a:r>
            <a:r>
              <a:rPr lang="en-US" dirty="0"/>
              <a:t> Verifying that totals from one stage of processing match the totals from the next stage.</a:t>
            </a:r>
          </a:p>
          <a:p>
            <a:pPr lvl="1"/>
            <a:r>
              <a:rPr lang="en-US" b="1" dirty="0"/>
              <a:t>Transaction Logs:</a:t>
            </a:r>
            <a:r>
              <a:rPr lang="en-US" dirty="0"/>
              <a:t> Maintaining logs of all transactions processed by the system for audit and verification purposes.</a:t>
            </a:r>
          </a:p>
          <a:p>
            <a:r>
              <a:rPr lang="en-US" b="1" dirty="0"/>
              <a:t>Output Controls:</a:t>
            </a:r>
            <a:endParaRPr lang="en-US" dirty="0"/>
          </a:p>
          <a:p>
            <a:pPr lvl="1"/>
            <a:r>
              <a:rPr lang="en-US" b="1" dirty="0"/>
              <a:t>Reconciliation Procedures:</a:t>
            </a:r>
            <a:r>
              <a:rPr lang="en-US" dirty="0"/>
              <a:t> Comparing outputs with input totals or other control totals to ensure accuracy.</a:t>
            </a:r>
          </a:p>
          <a:p>
            <a:pPr lvl="1"/>
            <a:r>
              <a:rPr lang="en-US" b="1" dirty="0"/>
              <a:t>Output Distribution:</a:t>
            </a:r>
            <a:r>
              <a:rPr lang="en-US" dirty="0"/>
              <a:t> Ensuring that outputs are distributed only to authorized users.</a:t>
            </a:r>
          </a:p>
          <a:p>
            <a:endParaRPr lang="en-US" dirty="0"/>
          </a:p>
        </p:txBody>
      </p:sp>
    </p:spTree>
    <p:extLst>
      <p:ext uri="{BB962C8B-B14F-4D97-AF65-F5344CB8AC3E}">
        <p14:creationId xmlns:p14="http://schemas.microsoft.com/office/powerpoint/2010/main" val="31092229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8A848-9445-2645-D9DF-2F3753E399ED}"/>
              </a:ext>
            </a:extLst>
          </p:cNvPr>
          <p:cNvSpPr>
            <a:spLocks noGrp="1"/>
          </p:cNvSpPr>
          <p:nvPr>
            <p:ph type="title"/>
          </p:nvPr>
        </p:nvSpPr>
        <p:spPr/>
        <p:txBody>
          <a:bodyPr/>
          <a:lstStyle/>
          <a:p>
            <a:r>
              <a:rPr lang="en-US" dirty="0"/>
              <a:t>Enterprise layered security strategy</a:t>
            </a:r>
          </a:p>
        </p:txBody>
      </p:sp>
      <p:sp>
        <p:nvSpPr>
          <p:cNvPr id="3" name="Content Placeholder 2">
            <a:extLst>
              <a:ext uri="{FF2B5EF4-FFF2-40B4-BE49-F238E27FC236}">
                <a16:creationId xmlns:a16="http://schemas.microsoft.com/office/drawing/2014/main" id="{F338E173-3584-1363-A483-00AE4C488625}"/>
              </a:ext>
            </a:extLst>
          </p:cNvPr>
          <p:cNvSpPr>
            <a:spLocks noGrp="1"/>
          </p:cNvSpPr>
          <p:nvPr>
            <p:ph idx="1"/>
          </p:nvPr>
        </p:nvSpPr>
        <p:spPr/>
        <p:txBody>
          <a:bodyPr>
            <a:normAutofit fontScale="92500" lnSpcReduction="10000"/>
          </a:bodyPr>
          <a:lstStyle/>
          <a:p>
            <a:r>
              <a:rPr lang="en-US" b="1" dirty="0"/>
              <a:t>4. Identity and Access Management (IAM):</a:t>
            </a:r>
          </a:p>
          <a:p>
            <a:pPr lvl="1"/>
            <a:r>
              <a:rPr lang="en-US" b="1" dirty="0"/>
              <a:t>Single Sign-On (SSO):</a:t>
            </a:r>
            <a:r>
              <a:rPr lang="en-US" dirty="0"/>
              <a:t> Implement SSO solutions to streamline user authentication and access management across multiple applications and services while enforcing strong authentication policies.</a:t>
            </a:r>
          </a:p>
          <a:p>
            <a:pPr lvl="1"/>
            <a:r>
              <a:rPr lang="en-US" b="1" dirty="0"/>
              <a:t>Privileged Access Management (PAM):</a:t>
            </a:r>
            <a:r>
              <a:rPr lang="en-US" dirty="0"/>
              <a:t> Use PAM solutions to manage and monitor privileged accounts, limiting access to sensitive systems and data and enforcing least privilege principles.</a:t>
            </a:r>
          </a:p>
          <a:p>
            <a:r>
              <a:rPr lang="en-US" b="1" dirty="0"/>
              <a:t>5. Data Security:</a:t>
            </a:r>
          </a:p>
          <a:p>
            <a:pPr lvl="1"/>
            <a:r>
              <a:rPr lang="en-US" b="1" dirty="0"/>
              <a:t>Data Encryption:</a:t>
            </a:r>
            <a:r>
              <a:rPr lang="en-US" dirty="0"/>
              <a:t> Encrypt sensitive data at rest, in transit, and in use using encryption algorithms and key management practices to protect against unauthorized access and data breaches.</a:t>
            </a:r>
          </a:p>
          <a:p>
            <a:pPr lvl="1"/>
            <a:r>
              <a:rPr lang="en-US" b="1" dirty="0"/>
              <a:t>Data Loss Prevention (DLP):</a:t>
            </a:r>
            <a:r>
              <a:rPr lang="en-US" dirty="0"/>
              <a:t> Deploy DLP solutions to monitor, classify, and prevent the unauthorized transmission or exfiltration of sensitive data across the network and endpoints.</a:t>
            </a:r>
          </a:p>
        </p:txBody>
      </p:sp>
    </p:spTree>
    <p:extLst>
      <p:ext uri="{BB962C8B-B14F-4D97-AF65-F5344CB8AC3E}">
        <p14:creationId xmlns:p14="http://schemas.microsoft.com/office/powerpoint/2010/main" val="20276498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8A848-9445-2645-D9DF-2F3753E399ED}"/>
              </a:ext>
            </a:extLst>
          </p:cNvPr>
          <p:cNvSpPr>
            <a:spLocks noGrp="1"/>
          </p:cNvSpPr>
          <p:nvPr>
            <p:ph type="title"/>
          </p:nvPr>
        </p:nvSpPr>
        <p:spPr/>
        <p:txBody>
          <a:bodyPr/>
          <a:lstStyle/>
          <a:p>
            <a:r>
              <a:rPr lang="en-US" dirty="0"/>
              <a:t>Enterprise layered security strategy</a:t>
            </a:r>
          </a:p>
        </p:txBody>
      </p:sp>
      <p:sp>
        <p:nvSpPr>
          <p:cNvPr id="3" name="Content Placeholder 2">
            <a:extLst>
              <a:ext uri="{FF2B5EF4-FFF2-40B4-BE49-F238E27FC236}">
                <a16:creationId xmlns:a16="http://schemas.microsoft.com/office/drawing/2014/main" id="{F338E173-3584-1363-A483-00AE4C488625}"/>
              </a:ext>
            </a:extLst>
          </p:cNvPr>
          <p:cNvSpPr>
            <a:spLocks noGrp="1"/>
          </p:cNvSpPr>
          <p:nvPr>
            <p:ph idx="1"/>
          </p:nvPr>
        </p:nvSpPr>
        <p:spPr/>
        <p:txBody>
          <a:bodyPr>
            <a:normAutofit fontScale="92500" lnSpcReduction="10000"/>
          </a:bodyPr>
          <a:lstStyle/>
          <a:p>
            <a:r>
              <a:rPr lang="en-US" b="1" dirty="0"/>
              <a:t>6. Application Security:</a:t>
            </a:r>
          </a:p>
          <a:p>
            <a:pPr lvl="1"/>
            <a:r>
              <a:rPr lang="en-US" b="1" dirty="0"/>
              <a:t>Secure Development Lifecycle (SDL):</a:t>
            </a:r>
            <a:r>
              <a:rPr lang="en-US" dirty="0"/>
              <a:t> Implement secure coding practices, code reviews, and vulnerability assessments throughout the software development lifecycle to minimize the risk of application-layer vulnerabilities.</a:t>
            </a:r>
          </a:p>
          <a:p>
            <a:pPr lvl="1"/>
            <a:r>
              <a:rPr lang="en-US" b="1" dirty="0"/>
              <a:t>Web Application Firewalls (WAF):</a:t>
            </a:r>
            <a:r>
              <a:rPr lang="en-US" dirty="0"/>
              <a:t> Deploy WAF solutions to protect web applications from common attacks, including SQL injection, cross-site scripting (XSS), and application-layer exploits.</a:t>
            </a:r>
          </a:p>
          <a:p>
            <a:r>
              <a:rPr lang="en-US" b="1" dirty="0"/>
              <a:t>7. Cloud Security:</a:t>
            </a:r>
          </a:p>
          <a:p>
            <a:pPr lvl="1"/>
            <a:r>
              <a:rPr lang="en-US" b="1" dirty="0"/>
              <a:t>Cloud Access Security Brokers (CASB):</a:t>
            </a:r>
            <a:r>
              <a:rPr lang="en-US" dirty="0"/>
              <a:t> Implement CASB solutions to provide visibility, control, and security for cloud applications and services, enforcing security policies and compliance requirements.</a:t>
            </a:r>
          </a:p>
          <a:p>
            <a:pPr lvl="1"/>
            <a:r>
              <a:rPr lang="en-US" b="1" dirty="0"/>
              <a:t>Security Orchestration, Automation, and Response (SOAR):</a:t>
            </a:r>
            <a:r>
              <a:rPr lang="en-US" dirty="0"/>
              <a:t> Use SOAR platforms to automate incident response processes, streamline security operations, and improve response times to security incidents.</a:t>
            </a:r>
          </a:p>
        </p:txBody>
      </p:sp>
    </p:spTree>
    <p:extLst>
      <p:ext uri="{BB962C8B-B14F-4D97-AF65-F5344CB8AC3E}">
        <p14:creationId xmlns:p14="http://schemas.microsoft.com/office/powerpoint/2010/main" val="1841072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8A848-9445-2645-D9DF-2F3753E399ED}"/>
              </a:ext>
            </a:extLst>
          </p:cNvPr>
          <p:cNvSpPr>
            <a:spLocks noGrp="1"/>
          </p:cNvSpPr>
          <p:nvPr>
            <p:ph type="title"/>
          </p:nvPr>
        </p:nvSpPr>
        <p:spPr/>
        <p:txBody>
          <a:bodyPr/>
          <a:lstStyle/>
          <a:p>
            <a:r>
              <a:rPr lang="en-US" dirty="0"/>
              <a:t>Enterprise layered security strategy</a:t>
            </a:r>
          </a:p>
        </p:txBody>
      </p:sp>
      <p:sp>
        <p:nvSpPr>
          <p:cNvPr id="3" name="Content Placeholder 2">
            <a:extLst>
              <a:ext uri="{FF2B5EF4-FFF2-40B4-BE49-F238E27FC236}">
                <a16:creationId xmlns:a16="http://schemas.microsoft.com/office/drawing/2014/main" id="{F338E173-3584-1363-A483-00AE4C488625}"/>
              </a:ext>
            </a:extLst>
          </p:cNvPr>
          <p:cNvSpPr>
            <a:spLocks noGrp="1"/>
          </p:cNvSpPr>
          <p:nvPr>
            <p:ph idx="1"/>
          </p:nvPr>
        </p:nvSpPr>
        <p:spPr/>
        <p:txBody>
          <a:bodyPr>
            <a:normAutofit fontScale="92500" lnSpcReduction="10000"/>
          </a:bodyPr>
          <a:lstStyle/>
          <a:p>
            <a:r>
              <a:rPr lang="en-US" b="1" dirty="0"/>
              <a:t>8. User Education and Awareness:</a:t>
            </a:r>
          </a:p>
          <a:p>
            <a:pPr lvl="1"/>
            <a:r>
              <a:rPr lang="en-US" b="1" dirty="0"/>
              <a:t>Security Training:</a:t>
            </a:r>
            <a:r>
              <a:rPr lang="en-US" dirty="0"/>
              <a:t> Provide regular security awareness training and education to employees to raise awareness of cybersecurity risks, best practices, and policies.</a:t>
            </a:r>
          </a:p>
          <a:p>
            <a:pPr lvl="1"/>
            <a:r>
              <a:rPr lang="en-US" b="1" dirty="0"/>
              <a:t>Phishing Simulation:</a:t>
            </a:r>
            <a:r>
              <a:rPr lang="en-US" dirty="0"/>
              <a:t> Conduct phishing simulation exercises to test and reinforce employees' ability to recognize and report phishing attempts and social engineering tactics.</a:t>
            </a:r>
          </a:p>
          <a:p>
            <a:r>
              <a:rPr lang="en-US" b="1" dirty="0"/>
              <a:t>9. Incident Detection and Response:</a:t>
            </a:r>
          </a:p>
          <a:p>
            <a:pPr lvl="1"/>
            <a:r>
              <a:rPr lang="en-US" b="1" dirty="0"/>
              <a:t>Security Information and Event Management (SIEM):</a:t>
            </a:r>
            <a:r>
              <a:rPr lang="en-US" dirty="0"/>
              <a:t> Deploy SIEM solutions to collect, correlate, and analyze security event data from across the organization's IT environment, enabling proactive threat detection and incident response.</a:t>
            </a:r>
          </a:p>
          <a:p>
            <a:pPr lvl="1"/>
            <a:r>
              <a:rPr lang="en-US" b="1" dirty="0"/>
              <a:t>Threat Hunting:</a:t>
            </a:r>
            <a:r>
              <a:rPr lang="en-US" dirty="0"/>
              <a:t> Conduct proactive threat hunting activities to identify and investigate potential security threats and vulnerabilities before they escalate into security incidents.</a:t>
            </a:r>
          </a:p>
        </p:txBody>
      </p:sp>
    </p:spTree>
    <p:extLst>
      <p:ext uri="{BB962C8B-B14F-4D97-AF65-F5344CB8AC3E}">
        <p14:creationId xmlns:p14="http://schemas.microsoft.com/office/powerpoint/2010/main" val="15067407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8A848-9445-2645-D9DF-2F3753E399ED}"/>
              </a:ext>
            </a:extLst>
          </p:cNvPr>
          <p:cNvSpPr>
            <a:spLocks noGrp="1"/>
          </p:cNvSpPr>
          <p:nvPr>
            <p:ph type="title"/>
          </p:nvPr>
        </p:nvSpPr>
        <p:spPr/>
        <p:txBody>
          <a:bodyPr/>
          <a:lstStyle/>
          <a:p>
            <a:r>
              <a:rPr lang="en-US" dirty="0"/>
              <a:t>Enterprise layered security strategy</a:t>
            </a:r>
          </a:p>
        </p:txBody>
      </p:sp>
      <p:sp>
        <p:nvSpPr>
          <p:cNvPr id="3" name="Content Placeholder 2">
            <a:extLst>
              <a:ext uri="{FF2B5EF4-FFF2-40B4-BE49-F238E27FC236}">
                <a16:creationId xmlns:a16="http://schemas.microsoft.com/office/drawing/2014/main" id="{F338E173-3584-1363-A483-00AE4C488625}"/>
              </a:ext>
            </a:extLst>
          </p:cNvPr>
          <p:cNvSpPr>
            <a:spLocks noGrp="1"/>
          </p:cNvSpPr>
          <p:nvPr>
            <p:ph idx="1"/>
          </p:nvPr>
        </p:nvSpPr>
        <p:spPr/>
        <p:txBody>
          <a:bodyPr>
            <a:normAutofit fontScale="92500" lnSpcReduction="10000"/>
          </a:bodyPr>
          <a:lstStyle/>
          <a:p>
            <a:r>
              <a:rPr lang="en-US" b="1" dirty="0"/>
              <a:t>10. Regulatory Compliance and Governance:</a:t>
            </a:r>
          </a:p>
          <a:p>
            <a:pPr lvl="1"/>
            <a:r>
              <a:rPr lang="en-US" b="1" dirty="0"/>
              <a:t>Compliance Frameworks:</a:t>
            </a:r>
            <a:r>
              <a:rPr lang="en-US" dirty="0"/>
              <a:t> Align security practices with industry regulations, standards, and compliance frameworks (e.g., GDPR, PCI DSS, HIPAA) to ensure regulatory compliance and minimize legal and financial risks.</a:t>
            </a:r>
          </a:p>
          <a:p>
            <a:pPr lvl="1"/>
            <a:r>
              <a:rPr lang="en-US" b="1" dirty="0"/>
              <a:t>Risk Management:</a:t>
            </a:r>
            <a:r>
              <a:rPr lang="en-US" dirty="0"/>
              <a:t> Implement risk management processes to identify, assess, and prioritize security risks, and develop mitigation strategies to address identified vulnerabilities and threats.</a:t>
            </a:r>
          </a:p>
          <a:p>
            <a:r>
              <a:rPr lang="en-US" b="1" dirty="0"/>
              <a:t>11. Continuous Monitoring and Improvement:</a:t>
            </a:r>
          </a:p>
          <a:p>
            <a:pPr lvl="1"/>
            <a:r>
              <a:rPr lang="en-US" b="1" dirty="0"/>
              <a:t>Security Metrics:</a:t>
            </a:r>
            <a:r>
              <a:rPr lang="en-US" dirty="0"/>
              <a:t> Define key performance indicators (KPIs) and security metrics to measure the effectiveness of security controls, monitor security posture, and track progress over time.</a:t>
            </a:r>
          </a:p>
          <a:p>
            <a:pPr lvl="1"/>
            <a:r>
              <a:rPr lang="en-US" b="1" dirty="0"/>
              <a:t>Security Testing:</a:t>
            </a:r>
            <a:r>
              <a:rPr lang="en-US" dirty="0"/>
              <a:t> Conduct regular security assessments, vulnerability scans, penetration testing, and red team exercises to identify weaknesses, validate security controls, and improve overall security resilience.</a:t>
            </a:r>
          </a:p>
        </p:txBody>
      </p:sp>
    </p:spTree>
    <p:extLst>
      <p:ext uri="{BB962C8B-B14F-4D97-AF65-F5344CB8AC3E}">
        <p14:creationId xmlns:p14="http://schemas.microsoft.com/office/powerpoint/2010/main" val="23907805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17476E-67C1-CAC5-FEAB-3CCE9E059EBC}"/>
              </a:ext>
            </a:extLst>
          </p:cNvPr>
          <p:cNvSpPr>
            <a:spLocks noGrp="1"/>
          </p:cNvSpPr>
          <p:nvPr>
            <p:ph type="title"/>
          </p:nvPr>
        </p:nvSpPr>
        <p:spPr>
          <a:xfrm>
            <a:off x="793662" y="386930"/>
            <a:ext cx="10066122" cy="1298448"/>
          </a:xfrm>
        </p:spPr>
        <p:txBody>
          <a:bodyPr anchor="b">
            <a:normAutofit/>
          </a:bodyPr>
          <a:lstStyle/>
          <a:p>
            <a:r>
              <a:rPr lang="en-US" sz="4800"/>
              <a:t>SSL (Secure Sockets Layer) Certificate</a:t>
            </a:r>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8C2785E-F7E4-3292-1BAF-06E3CB551C5D}"/>
              </a:ext>
            </a:extLst>
          </p:cNvPr>
          <p:cNvSpPr>
            <a:spLocks noGrp="1"/>
          </p:cNvSpPr>
          <p:nvPr>
            <p:ph idx="1"/>
          </p:nvPr>
        </p:nvSpPr>
        <p:spPr>
          <a:xfrm>
            <a:off x="793661" y="2599509"/>
            <a:ext cx="4530898" cy="3639450"/>
          </a:xfrm>
        </p:spPr>
        <p:txBody>
          <a:bodyPr anchor="ctr">
            <a:normAutofit/>
          </a:bodyPr>
          <a:lstStyle/>
          <a:p>
            <a:r>
              <a:rPr lang="en-US" sz="2000"/>
              <a:t>SSL (Secure Sockets Layer) certificates are digital certificates that encrypt data transmitted between a web server and a user's web browser, ensuring that sensitive information such as login credentials, personal details, and financial transactions remains secure and private.</a:t>
            </a:r>
          </a:p>
        </p:txBody>
      </p:sp>
      <p:pic>
        <p:nvPicPr>
          <p:cNvPr id="5" name="Picture 4">
            <a:extLst>
              <a:ext uri="{FF2B5EF4-FFF2-40B4-BE49-F238E27FC236}">
                <a16:creationId xmlns:a16="http://schemas.microsoft.com/office/drawing/2014/main" id="{6E6AD018-2BE0-F8B4-0C26-2E552BF9C1CA}"/>
              </a:ext>
            </a:extLst>
          </p:cNvPr>
          <p:cNvPicPr>
            <a:picLocks noChangeAspect="1"/>
          </p:cNvPicPr>
          <p:nvPr/>
        </p:nvPicPr>
        <p:blipFill>
          <a:blip r:embed="rId2"/>
          <a:stretch>
            <a:fillRect/>
          </a:stretch>
        </p:blipFill>
        <p:spPr>
          <a:xfrm>
            <a:off x="5911532" y="3214754"/>
            <a:ext cx="5150277" cy="2253246"/>
          </a:xfrm>
          <a:prstGeom prst="rect">
            <a:avLst/>
          </a:prstGeom>
        </p:spPr>
      </p:pic>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67007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448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FC04F8-99D1-5E9B-4EA9-275E9B9A8E3C}"/>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SSL</a:t>
            </a:r>
          </a:p>
        </p:txBody>
      </p:sp>
      <p:pic>
        <p:nvPicPr>
          <p:cNvPr id="5" name="Content Placeholder 4">
            <a:extLst>
              <a:ext uri="{FF2B5EF4-FFF2-40B4-BE49-F238E27FC236}">
                <a16:creationId xmlns:a16="http://schemas.microsoft.com/office/drawing/2014/main" id="{CB070796-E351-2F62-3EDD-7720E52295CE}"/>
              </a:ext>
            </a:extLst>
          </p:cNvPr>
          <p:cNvPicPr>
            <a:picLocks noGrp="1" noChangeAspect="1"/>
          </p:cNvPicPr>
          <p:nvPr>
            <p:ph idx="1"/>
          </p:nvPr>
        </p:nvPicPr>
        <p:blipFill>
          <a:blip r:embed="rId2"/>
          <a:stretch>
            <a:fillRect/>
          </a:stretch>
        </p:blipFill>
        <p:spPr>
          <a:xfrm>
            <a:off x="4038600" y="1441565"/>
            <a:ext cx="7188199" cy="3971480"/>
          </a:xfrm>
          <a:prstGeom prst="rect">
            <a:avLst/>
          </a:prstGeom>
        </p:spPr>
      </p:pic>
    </p:spTree>
    <p:extLst>
      <p:ext uri="{BB962C8B-B14F-4D97-AF65-F5344CB8AC3E}">
        <p14:creationId xmlns:p14="http://schemas.microsoft.com/office/powerpoint/2010/main" val="38240905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B2FAE69-F47A-13BC-2398-4F79EBE586BD}"/>
              </a:ext>
            </a:extLst>
          </p:cNvPr>
          <p:cNvPicPr>
            <a:picLocks noGrp="1" noChangeAspect="1"/>
          </p:cNvPicPr>
          <p:nvPr>
            <p:ph idx="1"/>
          </p:nvPr>
        </p:nvPicPr>
        <p:blipFill>
          <a:blip r:embed="rId2"/>
          <a:stretch>
            <a:fillRect/>
          </a:stretch>
        </p:blipFill>
        <p:spPr>
          <a:xfrm>
            <a:off x="643467" y="1207092"/>
            <a:ext cx="10905066" cy="4443814"/>
          </a:xfrm>
          <a:prstGeom prst="rect">
            <a:avLst/>
          </a:prstGeom>
        </p:spPr>
      </p:pic>
    </p:spTree>
    <p:extLst>
      <p:ext uri="{BB962C8B-B14F-4D97-AF65-F5344CB8AC3E}">
        <p14:creationId xmlns:p14="http://schemas.microsoft.com/office/powerpoint/2010/main" val="32973203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DCCEB0D-57A4-5902-F641-82002601BBDC}"/>
              </a:ext>
            </a:extLst>
          </p:cNvPr>
          <p:cNvPicPr>
            <a:picLocks noGrp="1" noChangeAspect="1"/>
          </p:cNvPicPr>
          <p:nvPr>
            <p:ph idx="1"/>
          </p:nvPr>
        </p:nvPicPr>
        <p:blipFill>
          <a:blip r:embed="rId2"/>
          <a:stretch>
            <a:fillRect/>
          </a:stretch>
        </p:blipFill>
        <p:spPr>
          <a:xfrm>
            <a:off x="815369" y="643466"/>
            <a:ext cx="10561262" cy="5571067"/>
          </a:xfrm>
          <a:prstGeom prst="rect">
            <a:avLst/>
          </a:prstGeom>
        </p:spPr>
      </p:pic>
    </p:spTree>
    <p:extLst>
      <p:ext uri="{BB962C8B-B14F-4D97-AF65-F5344CB8AC3E}">
        <p14:creationId xmlns:p14="http://schemas.microsoft.com/office/powerpoint/2010/main" val="19141979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ECDBF31-DCFA-7A64-E068-98D98A0AA03C}"/>
              </a:ext>
            </a:extLst>
          </p:cNvPr>
          <p:cNvPicPr>
            <a:picLocks noGrp="1" noChangeAspect="1"/>
          </p:cNvPicPr>
          <p:nvPr>
            <p:ph idx="1"/>
          </p:nvPr>
        </p:nvPicPr>
        <p:blipFill>
          <a:blip r:embed="rId2"/>
          <a:stretch>
            <a:fillRect/>
          </a:stretch>
        </p:blipFill>
        <p:spPr>
          <a:xfrm>
            <a:off x="643467" y="675470"/>
            <a:ext cx="10905066" cy="5507059"/>
          </a:xfrm>
          <a:prstGeom prst="rect">
            <a:avLst/>
          </a:prstGeom>
        </p:spPr>
      </p:pic>
    </p:spTree>
    <p:extLst>
      <p:ext uri="{BB962C8B-B14F-4D97-AF65-F5344CB8AC3E}">
        <p14:creationId xmlns:p14="http://schemas.microsoft.com/office/powerpoint/2010/main" val="18124135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515D3-27CD-0D22-DB78-12E14CDF6806}"/>
              </a:ext>
            </a:extLst>
          </p:cNvPr>
          <p:cNvSpPr>
            <a:spLocks noGrp="1"/>
          </p:cNvSpPr>
          <p:nvPr>
            <p:ph type="title"/>
          </p:nvPr>
        </p:nvSpPr>
        <p:spPr/>
        <p:txBody>
          <a:bodyPr/>
          <a:lstStyle/>
          <a:p>
            <a:r>
              <a:rPr lang="en-US" dirty="0"/>
              <a:t>Key Features</a:t>
            </a:r>
          </a:p>
        </p:txBody>
      </p:sp>
      <p:sp>
        <p:nvSpPr>
          <p:cNvPr id="3" name="Content Placeholder 2">
            <a:extLst>
              <a:ext uri="{FF2B5EF4-FFF2-40B4-BE49-F238E27FC236}">
                <a16:creationId xmlns:a16="http://schemas.microsoft.com/office/drawing/2014/main" id="{D6E51B98-B020-5FB3-C265-7F448B02E104}"/>
              </a:ext>
            </a:extLst>
          </p:cNvPr>
          <p:cNvSpPr>
            <a:spLocks noGrp="1"/>
          </p:cNvSpPr>
          <p:nvPr>
            <p:ph idx="1"/>
          </p:nvPr>
        </p:nvSpPr>
        <p:spPr/>
        <p:txBody>
          <a:bodyPr>
            <a:normAutofit fontScale="77500" lnSpcReduction="20000"/>
          </a:bodyPr>
          <a:lstStyle/>
          <a:p>
            <a:r>
              <a:rPr lang="en-US" b="1" dirty="0"/>
              <a:t>1. Encryption and Security:</a:t>
            </a:r>
          </a:p>
          <a:p>
            <a:pPr lvl="1"/>
            <a:r>
              <a:rPr lang="en-US" b="1" dirty="0"/>
              <a:t>Data Encryption:</a:t>
            </a:r>
            <a:r>
              <a:rPr lang="en-US" dirty="0"/>
              <a:t> SSL certificates use cryptographic protocols to encrypt data transmitted over the internet, preventing unauthorized parties from intercepting and reading sensitive information.</a:t>
            </a:r>
          </a:p>
          <a:p>
            <a:pPr lvl="1"/>
            <a:r>
              <a:rPr lang="en-US" b="1" dirty="0"/>
              <a:t>Data Integrity:</a:t>
            </a:r>
            <a:r>
              <a:rPr lang="en-US" dirty="0"/>
              <a:t> SSL certificates also ensure data integrity by verifying that the data transmitted has not been tampered with or altered during transit.</a:t>
            </a:r>
          </a:p>
          <a:p>
            <a:r>
              <a:rPr lang="en-US" b="1" dirty="0"/>
              <a:t>2. Authentication:</a:t>
            </a:r>
          </a:p>
          <a:p>
            <a:pPr lvl="1"/>
            <a:r>
              <a:rPr lang="en-US" b="1" dirty="0"/>
              <a:t>Server Authentication:</a:t>
            </a:r>
            <a:r>
              <a:rPr lang="en-US" dirty="0"/>
              <a:t> SSL certificates authenticate the identity of the web server to ensure that users are connecting to the intended website and not a malicious impersonator.</a:t>
            </a:r>
          </a:p>
          <a:p>
            <a:pPr lvl="1"/>
            <a:r>
              <a:rPr lang="en-US" b="1" dirty="0"/>
              <a:t>Certificate Authority (CA) Validation:</a:t>
            </a:r>
            <a:r>
              <a:rPr lang="en-US" dirty="0"/>
              <a:t> SSL certificates are issued by trusted Certificate Authorities (CAs) after verifying the identity and ownership of the website.</a:t>
            </a:r>
          </a:p>
          <a:p>
            <a:r>
              <a:rPr lang="en-US" b="1" dirty="0"/>
              <a:t>3. Trust Indicators:</a:t>
            </a:r>
          </a:p>
          <a:p>
            <a:pPr lvl="1"/>
            <a:r>
              <a:rPr lang="en-US" b="1" dirty="0"/>
              <a:t>Padlock Icon:</a:t>
            </a:r>
            <a:r>
              <a:rPr lang="en-US" dirty="0"/>
              <a:t> Websites secured with SSL certificates display a padlock icon in the web browser's address bar, indicating that the connection is secure.</a:t>
            </a:r>
          </a:p>
          <a:p>
            <a:pPr lvl="1"/>
            <a:r>
              <a:rPr lang="en-US" b="1" dirty="0"/>
              <a:t>HTTPS Protocol:</a:t>
            </a:r>
            <a:r>
              <a:rPr lang="en-US" dirty="0"/>
              <a:t> SSL-secured websites use the HTTPS (Hypertext Transfer Protocol Secure) protocol, which is indicated by "https://" in the URL, providing users with visual assurance of security.</a:t>
            </a:r>
          </a:p>
          <a:p>
            <a:endParaRPr lang="en-US" dirty="0"/>
          </a:p>
        </p:txBody>
      </p:sp>
    </p:spTree>
    <p:extLst>
      <p:ext uri="{BB962C8B-B14F-4D97-AF65-F5344CB8AC3E}">
        <p14:creationId xmlns:p14="http://schemas.microsoft.com/office/powerpoint/2010/main" val="2963253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0F24B-4F4E-4004-BD4F-8DD9255878E1}"/>
              </a:ext>
            </a:extLst>
          </p:cNvPr>
          <p:cNvSpPr>
            <a:spLocks noGrp="1"/>
          </p:cNvSpPr>
          <p:nvPr>
            <p:ph type="title"/>
          </p:nvPr>
        </p:nvSpPr>
        <p:spPr/>
        <p:txBody>
          <a:bodyPr/>
          <a:lstStyle/>
          <a:p>
            <a:r>
              <a:rPr lang="en-US" dirty="0"/>
              <a:t>Application Controls</a:t>
            </a:r>
          </a:p>
        </p:txBody>
      </p:sp>
      <p:sp>
        <p:nvSpPr>
          <p:cNvPr id="3" name="Content Placeholder 2">
            <a:extLst>
              <a:ext uri="{FF2B5EF4-FFF2-40B4-BE49-F238E27FC236}">
                <a16:creationId xmlns:a16="http://schemas.microsoft.com/office/drawing/2014/main" id="{68C4D1C7-8FCD-2525-9A5E-5B4476615D00}"/>
              </a:ext>
            </a:extLst>
          </p:cNvPr>
          <p:cNvSpPr>
            <a:spLocks noGrp="1"/>
          </p:cNvSpPr>
          <p:nvPr>
            <p:ph idx="1"/>
          </p:nvPr>
        </p:nvSpPr>
        <p:spPr/>
        <p:txBody>
          <a:bodyPr>
            <a:normAutofit/>
          </a:bodyPr>
          <a:lstStyle/>
          <a:p>
            <a:r>
              <a:rPr lang="en-US" b="1" dirty="0"/>
              <a:t>Integrity Controls:</a:t>
            </a:r>
            <a:endParaRPr lang="en-US" dirty="0"/>
          </a:p>
          <a:p>
            <a:pPr lvl="1"/>
            <a:r>
              <a:rPr lang="en-US" b="1" dirty="0"/>
              <a:t>Checksum and Hashing:</a:t>
            </a:r>
            <a:r>
              <a:rPr lang="en-US" dirty="0"/>
              <a:t> Verifying data integrity through checksums and hashing algorithms.</a:t>
            </a:r>
          </a:p>
          <a:p>
            <a:pPr lvl="1"/>
            <a:r>
              <a:rPr lang="en-US" b="1" dirty="0"/>
              <a:t>Data Matching:</a:t>
            </a:r>
            <a:r>
              <a:rPr lang="en-US" dirty="0"/>
              <a:t> Ensuring data consistency across different systems or modules.</a:t>
            </a:r>
          </a:p>
          <a:p>
            <a:r>
              <a:rPr lang="en-US" b="1" dirty="0"/>
              <a:t>Error Handling:</a:t>
            </a:r>
            <a:endParaRPr lang="en-US" dirty="0"/>
          </a:p>
          <a:p>
            <a:pPr lvl="1"/>
            <a:r>
              <a:rPr lang="en-US" b="1" dirty="0"/>
              <a:t>Error Reporting:</a:t>
            </a:r>
            <a:r>
              <a:rPr lang="en-US" dirty="0"/>
              <a:t> Mechanisms to report errors encountered during processing.</a:t>
            </a:r>
          </a:p>
          <a:p>
            <a:pPr lvl="1"/>
            <a:r>
              <a:rPr lang="en-US" b="1" dirty="0"/>
              <a:t>Error Correction Procedures:</a:t>
            </a:r>
            <a:r>
              <a:rPr lang="en-US" dirty="0"/>
              <a:t> Procedures for identifying, reporting, and correcting errors.</a:t>
            </a:r>
          </a:p>
          <a:p>
            <a:endParaRPr lang="en-US" dirty="0"/>
          </a:p>
        </p:txBody>
      </p:sp>
    </p:spTree>
    <p:extLst>
      <p:ext uri="{BB962C8B-B14F-4D97-AF65-F5344CB8AC3E}">
        <p14:creationId xmlns:p14="http://schemas.microsoft.com/office/powerpoint/2010/main" val="22579223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7E74A-7795-5F7E-0ED7-8E544C37D835}"/>
              </a:ext>
            </a:extLst>
          </p:cNvPr>
          <p:cNvSpPr>
            <a:spLocks noGrp="1"/>
          </p:cNvSpPr>
          <p:nvPr>
            <p:ph type="title"/>
          </p:nvPr>
        </p:nvSpPr>
        <p:spPr/>
        <p:txBody>
          <a:bodyPr/>
          <a:lstStyle/>
          <a:p>
            <a:r>
              <a:rPr lang="en-US" dirty="0"/>
              <a:t>Types of SSL Certificate</a:t>
            </a:r>
          </a:p>
        </p:txBody>
      </p:sp>
      <p:sp>
        <p:nvSpPr>
          <p:cNvPr id="3" name="Content Placeholder 2">
            <a:extLst>
              <a:ext uri="{FF2B5EF4-FFF2-40B4-BE49-F238E27FC236}">
                <a16:creationId xmlns:a16="http://schemas.microsoft.com/office/drawing/2014/main" id="{AE2A7AA1-E732-7B0C-04A7-4F65F96704EC}"/>
              </a:ext>
            </a:extLst>
          </p:cNvPr>
          <p:cNvSpPr>
            <a:spLocks noGrp="1"/>
          </p:cNvSpPr>
          <p:nvPr>
            <p:ph idx="1"/>
          </p:nvPr>
        </p:nvSpPr>
        <p:spPr/>
        <p:txBody>
          <a:bodyPr>
            <a:normAutofit fontScale="92500" lnSpcReduction="10000"/>
          </a:bodyPr>
          <a:lstStyle/>
          <a:p>
            <a:r>
              <a:rPr lang="en-US" b="1" dirty="0"/>
              <a:t>Types of SSL Certificates:</a:t>
            </a:r>
          </a:p>
          <a:p>
            <a:pPr>
              <a:buFont typeface="Arial" panose="020B0604020202020204" pitchFamily="34" charset="0"/>
              <a:buChar char="•"/>
            </a:pPr>
            <a:r>
              <a:rPr lang="en-US" b="1" dirty="0"/>
              <a:t>Domain Validated (DV) Certificates:</a:t>
            </a:r>
            <a:r>
              <a:rPr lang="en-US" dirty="0"/>
              <a:t> DV certificates provide basic encryption and verify domain ownership, making them suitable for personal websites, blogs, or small businesses.</a:t>
            </a:r>
          </a:p>
          <a:p>
            <a:pPr>
              <a:buFont typeface="Arial" panose="020B0604020202020204" pitchFamily="34" charset="0"/>
              <a:buChar char="•"/>
            </a:pPr>
            <a:r>
              <a:rPr lang="en-US" b="1" dirty="0"/>
              <a:t>Organization Validated (OV) Certificates:</a:t>
            </a:r>
            <a:r>
              <a:rPr lang="en-US" dirty="0"/>
              <a:t> OV certificates authenticate the identity of the organization in addition to domain ownership, providing higher assurance and trust for businesses and organizations.</a:t>
            </a:r>
          </a:p>
          <a:p>
            <a:pPr>
              <a:buFont typeface="Arial" panose="020B0604020202020204" pitchFamily="34" charset="0"/>
              <a:buChar char="•"/>
            </a:pPr>
            <a:r>
              <a:rPr lang="en-US" b="1" dirty="0"/>
              <a:t>Extended Validation (EV) Certificates:</a:t>
            </a:r>
            <a:r>
              <a:rPr lang="en-US" dirty="0"/>
              <a:t> EV certificates undergo the most rigorous validation process, including verification of legal entity and physical address, and display the organization's name prominently in the browser's address bar with a green padlock icon.</a:t>
            </a:r>
          </a:p>
          <a:p>
            <a:endParaRPr lang="en-US" dirty="0"/>
          </a:p>
        </p:txBody>
      </p:sp>
    </p:spTree>
    <p:extLst>
      <p:ext uri="{BB962C8B-B14F-4D97-AF65-F5344CB8AC3E}">
        <p14:creationId xmlns:p14="http://schemas.microsoft.com/office/powerpoint/2010/main" val="22483841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A4B2DC7-4ABF-0379-84E5-6D8FC69C061C}"/>
              </a:ext>
            </a:extLst>
          </p:cNvPr>
          <p:cNvPicPr>
            <a:picLocks noGrp="1" noChangeAspect="1"/>
          </p:cNvPicPr>
          <p:nvPr>
            <p:ph idx="1"/>
          </p:nvPr>
        </p:nvPicPr>
        <p:blipFill>
          <a:blip r:embed="rId2"/>
          <a:stretch>
            <a:fillRect/>
          </a:stretch>
        </p:blipFill>
        <p:spPr>
          <a:xfrm>
            <a:off x="643467" y="839046"/>
            <a:ext cx="10905066" cy="5179907"/>
          </a:xfrm>
          <a:prstGeom prst="rect">
            <a:avLst/>
          </a:prstGeom>
        </p:spPr>
      </p:pic>
    </p:spTree>
    <p:extLst>
      <p:ext uri="{BB962C8B-B14F-4D97-AF65-F5344CB8AC3E}">
        <p14:creationId xmlns:p14="http://schemas.microsoft.com/office/powerpoint/2010/main" val="24455490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692F92D-D43D-B9EA-EA92-822CE990C1BC}"/>
              </a:ext>
            </a:extLst>
          </p:cNvPr>
          <p:cNvPicPr>
            <a:picLocks noGrp="1" noChangeAspect="1"/>
          </p:cNvPicPr>
          <p:nvPr>
            <p:ph idx="1"/>
          </p:nvPr>
        </p:nvPicPr>
        <p:blipFill>
          <a:blip r:embed="rId2"/>
          <a:stretch>
            <a:fillRect/>
          </a:stretch>
        </p:blipFill>
        <p:spPr>
          <a:xfrm>
            <a:off x="739206" y="643466"/>
            <a:ext cx="10713588" cy="5571067"/>
          </a:xfrm>
          <a:prstGeom prst="rect">
            <a:avLst/>
          </a:prstGeom>
        </p:spPr>
      </p:pic>
    </p:spTree>
    <p:extLst>
      <p:ext uri="{BB962C8B-B14F-4D97-AF65-F5344CB8AC3E}">
        <p14:creationId xmlns:p14="http://schemas.microsoft.com/office/powerpoint/2010/main" val="18472789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D16C0-C32D-D759-75F0-1F674C60833B}"/>
              </a:ext>
            </a:extLst>
          </p:cNvPr>
          <p:cNvSpPr>
            <a:spLocks noGrp="1"/>
          </p:cNvSpPr>
          <p:nvPr>
            <p:ph type="title"/>
          </p:nvPr>
        </p:nvSpPr>
        <p:spPr/>
        <p:txBody>
          <a:bodyPr/>
          <a:lstStyle/>
          <a:p>
            <a:r>
              <a:rPr lang="en-US" dirty="0"/>
              <a:t>Benefits</a:t>
            </a:r>
          </a:p>
        </p:txBody>
      </p:sp>
      <p:sp>
        <p:nvSpPr>
          <p:cNvPr id="3" name="Content Placeholder 2">
            <a:extLst>
              <a:ext uri="{FF2B5EF4-FFF2-40B4-BE49-F238E27FC236}">
                <a16:creationId xmlns:a16="http://schemas.microsoft.com/office/drawing/2014/main" id="{F860B274-7355-CCB6-3137-637A9049FCB5}"/>
              </a:ext>
            </a:extLst>
          </p:cNvPr>
          <p:cNvSpPr>
            <a:spLocks noGrp="1"/>
          </p:cNvSpPr>
          <p:nvPr>
            <p:ph idx="1"/>
          </p:nvPr>
        </p:nvSpPr>
        <p:spPr/>
        <p:txBody>
          <a:bodyPr/>
          <a:lstStyle/>
          <a:p>
            <a:r>
              <a:rPr lang="en-US" b="1" dirty="0"/>
              <a:t>Benefits:</a:t>
            </a:r>
          </a:p>
          <a:p>
            <a:pPr>
              <a:buFont typeface="Arial" panose="020B0604020202020204" pitchFamily="34" charset="0"/>
              <a:buChar char="•"/>
            </a:pPr>
            <a:r>
              <a:rPr lang="en-US" b="1" dirty="0"/>
              <a:t>Security:</a:t>
            </a:r>
            <a:r>
              <a:rPr lang="en-US" dirty="0"/>
              <a:t> SSL certificates protect sensitive data from interception and unauthorized access, enhancing security for both website owners and users.</a:t>
            </a:r>
          </a:p>
          <a:p>
            <a:pPr>
              <a:buFont typeface="Arial" panose="020B0604020202020204" pitchFamily="34" charset="0"/>
              <a:buChar char="•"/>
            </a:pPr>
            <a:r>
              <a:rPr lang="en-US" b="1" dirty="0"/>
              <a:t>Trust and Credibility:</a:t>
            </a:r>
            <a:r>
              <a:rPr lang="en-US" dirty="0"/>
              <a:t> SSL-secured websites inspire trust and confidence in users, improving brand reputation and customer loyalty.</a:t>
            </a:r>
          </a:p>
          <a:p>
            <a:pPr>
              <a:buFont typeface="Arial" panose="020B0604020202020204" pitchFamily="34" charset="0"/>
              <a:buChar char="•"/>
            </a:pPr>
            <a:r>
              <a:rPr lang="en-US" b="1" dirty="0"/>
              <a:t>SEO Benefits:</a:t>
            </a:r>
            <a:r>
              <a:rPr lang="en-US" dirty="0"/>
              <a:t> Search engines prioritize HTTPS websites in search results, providing SEO benefits to websites with SSL certificates.</a:t>
            </a:r>
          </a:p>
          <a:p>
            <a:endParaRPr lang="en-US" dirty="0"/>
          </a:p>
        </p:txBody>
      </p:sp>
    </p:spTree>
    <p:extLst>
      <p:ext uri="{BB962C8B-B14F-4D97-AF65-F5344CB8AC3E}">
        <p14:creationId xmlns:p14="http://schemas.microsoft.com/office/powerpoint/2010/main" val="4750268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F6AE8B-DEE7-2A46-9D1E-AA5312F08FC7}"/>
              </a:ext>
            </a:extLst>
          </p:cNvPr>
          <p:cNvSpPr>
            <a:spLocks noGrp="1"/>
          </p:cNvSpPr>
          <p:nvPr>
            <p:ph type="title"/>
          </p:nvPr>
        </p:nvSpPr>
        <p:spPr>
          <a:xfrm>
            <a:off x="1043631" y="809898"/>
            <a:ext cx="9942716" cy="1554480"/>
          </a:xfrm>
        </p:spPr>
        <p:txBody>
          <a:bodyPr anchor="ctr">
            <a:normAutofit/>
          </a:bodyPr>
          <a:lstStyle/>
          <a:p>
            <a:endParaRPr lang="en-US" sz="4800"/>
          </a:p>
        </p:txBody>
      </p:sp>
      <p:sp>
        <p:nvSpPr>
          <p:cNvPr id="4" name="Rectangle 1">
            <a:extLst>
              <a:ext uri="{FF2B5EF4-FFF2-40B4-BE49-F238E27FC236}">
                <a16:creationId xmlns:a16="http://schemas.microsoft.com/office/drawing/2014/main" id="{1D726EAD-4AB7-007C-3B77-7A5834E6F732}"/>
              </a:ext>
            </a:extLst>
          </p:cNvPr>
          <p:cNvSpPr>
            <a:spLocks noGrp="1" noChangeArrowheads="1"/>
          </p:cNvSpPr>
          <p:nvPr>
            <p:ph idx="1"/>
          </p:nvPr>
        </p:nvSpPr>
        <p:spPr bwMode="auto">
          <a:xfrm>
            <a:off x="1045028" y="3017522"/>
            <a:ext cx="9941319" cy="312465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n-US" altLang="en-US" sz="1500" b="1" i="0" u="none" strike="noStrike" cap="none" normalizeH="0" baseline="0">
                <a:ln>
                  <a:noFill/>
                </a:ln>
                <a:effectLst/>
                <a:latin typeface="Arial" panose="020B0604020202020204" pitchFamily="34" charset="0"/>
              </a:rPr>
              <a:t>SSL Handshake:</a:t>
            </a:r>
            <a:endParaRPr kumimoji="0" lang="en-US" altLang="en-US" sz="15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500" b="0" i="0" u="none" strike="noStrike" cap="none" normalizeH="0" baseline="0">
                <a:ln>
                  <a:noFill/>
                </a:ln>
                <a:effectLst/>
                <a:latin typeface="Arial" panose="020B0604020202020204" pitchFamily="34" charset="0"/>
              </a:rPr>
              <a:t>When a user's web browser connects to a website secured with SSL, the SSL handshake process begins.</a:t>
            </a:r>
          </a:p>
          <a:p>
            <a:pPr marL="0" marR="0" lvl="0" indent="0" defTabSz="914400" rtl="0" eaLnBrk="0" fontAlgn="base" latinLnBrk="0" hangingPunct="0">
              <a:spcBef>
                <a:spcPct val="0"/>
              </a:spcBef>
              <a:spcAft>
                <a:spcPts val="600"/>
              </a:spcAft>
              <a:buClrTx/>
              <a:buSzTx/>
              <a:buFontTx/>
              <a:buChar char="•"/>
              <a:tabLst/>
            </a:pPr>
            <a:r>
              <a:rPr kumimoji="0" lang="en-US" altLang="en-US" sz="1500" b="0" i="0" u="none" strike="noStrike" cap="none" normalizeH="0" baseline="0">
                <a:ln>
                  <a:noFill/>
                </a:ln>
                <a:effectLst/>
                <a:latin typeface="Arial" panose="020B0604020202020204" pitchFamily="34" charset="0"/>
              </a:rPr>
              <a:t>The server sends its SSL certificate to the browser, along with the server's public key.</a:t>
            </a:r>
          </a:p>
          <a:p>
            <a:pPr marL="0" marR="0" lvl="0" indent="0" defTabSz="914400" rtl="0" eaLnBrk="0" fontAlgn="base" latinLnBrk="0" hangingPunct="0">
              <a:spcBef>
                <a:spcPct val="0"/>
              </a:spcBef>
              <a:spcAft>
                <a:spcPts val="600"/>
              </a:spcAft>
              <a:buClrTx/>
              <a:buSzTx/>
              <a:buFontTx/>
              <a:buChar char="•"/>
              <a:tabLst/>
            </a:pPr>
            <a:r>
              <a:rPr kumimoji="0" lang="en-US" altLang="en-US" sz="1500" b="1" i="0" u="none" strike="noStrike" cap="none" normalizeH="0" baseline="0">
                <a:ln>
                  <a:noFill/>
                </a:ln>
                <a:effectLst/>
                <a:latin typeface="Arial" panose="020B0604020202020204" pitchFamily="34" charset="0"/>
              </a:rPr>
              <a:t>Certificate Verification:</a:t>
            </a:r>
            <a:endParaRPr kumimoji="0" lang="en-US" altLang="en-US" sz="15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500" b="0" i="0" u="none" strike="noStrike" cap="none" normalizeH="0" baseline="0">
                <a:ln>
                  <a:noFill/>
                </a:ln>
                <a:effectLst/>
                <a:latin typeface="Arial" panose="020B0604020202020204" pitchFamily="34" charset="0"/>
              </a:rPr>
              <a:t>The browser verifies the SSL certificate by checking its digital signature against a list of trusted Certificate Authorities (CAs).</a:t>
            </a:r>
          </a:p>
          <a:p>
            <a:pPr marL="0" marR="0" lvl="0" indent="0" defTabSz="914400" rtl="0" eaLnBrk="0" fontAlgn="base" latinLnBrk="0" hangingPunct="0">
              <a:spcBef>
                <a:spcPct val="0"/>
              </a:spcBef>
              <a:spcAft>
                <a:spcPts val="600"/>
              </a:spcAft>
              <a:buClrTx/>
              <a:buSzTx/>
              <a:buFontTx/>
              <a:buChar char="•"/>
              <a:tabLst/>
            </a:pPr>
            <a:r>
              <a:rPr kumimoji="0" lang="en-US" altLang="en-US" sz="1500" b="0" i="0" u="none" strike="noStrike" cap="none" normalizeH="0" baseline="0">
                <a:ln>
                  <a:noFill/>
                </a:ln>
                <a:effectLst/>
                <a:latin typeface="Arial" panose="020B0604020202020204" pitchFamily="34" charset="0"/>
              </a:rPr>
              <a:t>If the certificate is valid and trusted, the browser proceeds with the SSL connection.</a:t>
            </a:r>
          </a:p>
          <a:p>
            <a:pPr marL="0" marR="0" lvl="0" indent="0" defTabSz="914400" rtl="0" eaLnBrk="0" fontAlgn="base" latinLnBrk="0" hangingPunct="0">
              <a:spcBef>
                <a:spcPct val="0"/>
              </a:spcBef>
              <a:spcAft>
                <a:spcPts val="600"/>
              </a:spcAft>
              <a:buClrTx/>
              <a:buSzTx/>
              <a:buFontTx/>
              <a:buChar char="•"/>
              <a:tabLst/>
            </a:pPr>
            <a:r>
              <a:rPr kumimoji="0" lang="en-US" altLang="en-US" sz="1500" b="1" i="0" u="none" strike="noStrike" cap="none" normalizeH="0" baseline="0">
                <a:ln>
                  <a:noFill/>
                </a:ln>
                <a:effectLst/>
                <a:latin typeface="Arial" panose="020B0604020202020204" pitchFamily="34" charset="0"/>
              </a:rPr>
              <a:t>Encryption Setup:</a:t>
            </a:r>
            <a:endParaRPr kumimoji="0" lang="en-US" altLang="en-US" sz="15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500" b="0" i="0" u="none" strike="noStrike" cap="none" normalizeH="0" baseline="0">
                <a:ln>
                  <a:noFill/>
                </a:ln>
                <a:effectLst/>
                <a:latin typeface="Arial" panose="020B0604020202020204" pitchFamily="34" charset="0"/>
              </a:rPr>
              <a:t>The browser generates a random symmetric encryption key, known as the session key, and encrypts it with the server's public key.</a:t>
            </a:r>
          </a:p>
          <a:p>
            <a:pPr marL="0" marR="0" lvl="0" indent="0" defTabSz="914400" rtl="0" eaLnBrk="0" fontAlgn="base" latinLnBrk="0" hangingPunct="0">
              <a:spcBef>
                <a:spcPct val="0"/>
              </a:spcBef>
              <a:spcAft>
                <a:spcPts val="600"/>
              </a:spcAft>
              <a:buClrTx/>
              <a:buSzTx/>
              <a:buFontTx/>
              <a:buChar char="•"/>
              <a:tabLst/>
            </a:pPr>
            <a:r>
              <a:rPr kumimoji="0" lang="en-US" altLang="en-US" sz="1500" b="0" i="0" u="none" strike="noStrike" cap="none" normalizeH="0" baseline="0">
                <a:ln>
                  <a:noFill/>
                </a:ln>
                <a:effectLst/>
                <a:latin typeface="Arial" panose="020B0604020202020204" pitchFamily="34" charset="0"/>
              </a:rPr>
              <a:t>The encrypted session key is sent to the server.</a:t>
            </a:r>
          </a:p>
          <a:p>
            <a:pPr marL="0" marR="0" lvl="0" indent="0" defTabSz="914400" rtl="0" eaLnBrk="0" fontAlgn="base" latinLnBrk="0" hangingPunct="0">
              <a:spcBef>
                <a:spcPct val="0"/>
              </a:spcBef>
              <a:spcAft>
                <a:spcPts val="600"/>
              </a:spcAft>
              <a:buClrTx/>
              <a:buSzTx/>
              <a:buFontTx/>
              <a:buNone/>
              <a:tabLst/>
            </a:pPr>
            <a:endParaRPr kumimoji="0" lang="en-US" altLang="en-US" sz="1500" b="0" i="0" u="none" strike="noStrike" cap="none" normalizeH="0" baseline="0">
              <a:ln>
                <a:noFill/>
              </a:ln>
              <a:effectLst/>
              <a:latin typeface="Arial" panose="020B0604020202020204" pitchFamily="34" charset="0"/>
            </a:endParaRP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04784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92F9EE-2DFA-96D2-3729-A2514B7B1894}"/>
              </a:ext>
            </a:extLst>
          </p:cNvPr>
          <p:cNvSpPr>
            <a:spLocks noGrp="1"/>
          </p:cNvSpPr>
          <p:nvPr>
            <p:ph type="title"/>
          </p:nvPr>
        </p:nvSpPr>
        <p:spPr>
          <a:xfrm>
            <a:off x="808638" y="386930"/>
            <a:ext cx="9236700" cy="1188950"/>
          </a:xfrm>
        </p:spPr>
        <p:txBody>
          <a:bodyPr anchor="b">
            <a:normAutofit/>
          </a:bodyPr>
          <a:lstStyle/>
          <a:p>
            <a:endParaRPr lang="en-US" sz="5400"/>
          </a:p>
        </p:txBody>
      </p:sp>
      <p:grpSp>
        <p:nvGrpSpPr>
          <p:cNvPr id="18" name="Group 17">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9" name="Rectangle 18">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35A5557B-CD65-E375-4A67-D639786F2F67}"/>
              </a:ext>
            </a:extLst>
          </p:cNvPr>
          <p:cNvSpPr>
            <a:spLocks noGrp="1" noChangeArrowheads="1"/>
          </p:cNvSpPr>
          <p:nvPr>
            <p:ph idx="1"/>
          </p:nvPr>
        </p:nvSpPr>
        <p:spPr bwMode="auto">
          <a:xfrm>
            <a:off x="793660" y="2599509"/>
            <a:ext cx="10143668" cy="343553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n-US" altLang="en-US" sz="1500" b="1" i="0" u="none" strike="noStrike" cap="none" normalizeH="0" baseline="0">
                <a:ln>
                  <a:noFill/>
                </a:ln>
                <a:effectLst/>
                <a:latin typeface="Arial" panose="020B0604020202020204" pitchFamily="34" charset="0"/>
              </a:rPr>
              <a:t>Secure Data Transmission:</a:t>
            </a:r>
            <a:endParaRPr kumimoji="0" lang="en-US" altLang="en-US" sz="15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500" b="0" i="0" u="none" strike="noStrike" cap="none" normalizeH="0" baseline="0">
                <a:ln>
                  <a:noFill/>
                </a:ln>
                <a:effectLst/>
                <a:latin typeface="Arial" panose="020B0604020202020204" pitchFamily="34" charset="0"/>
              </a:rPr>
              <a:t>Both the browser and the server now have the session key, which they use to encrypt and decrypt data transmitted during the SSL session.</a:t>
            </a:r>
          </a:p>
          <a:p>
            <a:pPr marL="0" marR="0" lvl="0" indent="0" defTabSz="914400" rtl="0" eaLnBrk="0" fontAlgn="base" latinLnBrk="0" hangingPunct="0">
              <a:spcBef>
                <a:spcPct val="0"/>
              </a:spcBef>
              <a:spcAft>
                <a:spcPts val="600"/>
              </a:spcAft>
              <a:buClrTx/>
              <a:buSzTx/>
              <a:buFontTx/>
              <a:buChar char="•"/>
              <a:tabLst/>
            </a:pPr>
            <a:r>
              <a:rPr kumimoji="0" lang="en-US" altLang="en-US" sz="1500" b="0" i="0" u="none" strike="noStrike" cap="none" normalizeH="0" baseline="0">
                <a:ln>
                  <a:noFill/>
                </a:ln>
                <a:effectLst/>
                <a:latin typeface="Arial" panose="020B0604020202020204" pitchFamily="34" charset="0"/>
              </a:rPr>
              <a:t>All data exchanged between the browser and the server, including login credentials, personal information, and financial transactions, is encrypted and secure.</a:t>
            </a:r>
          </a:p>
          <a:p>
            <a:pPr marL="0" marR="0" lvl="0" indent="0" defTabSz="914400" rtl="0" eaLnBrk="0" fontAlgn="base" latinLnBrk="0" hangingPunct="0">
              <a:spcBef>
                <a:spcPct val="0"/>
              </a:spcBef>
              <a:spcAft>
                <a:spcPts val="600"/>
              </a:spcAft>
              <a:buClrTx/>
              <a:buSzTx/>
              <a:buFontTx/>
              <a:buChar char="•"/>
              <a:tabLst/>
            </a:pPr>
            <a:r>
              <a:rPr kumimoji="0" lang="en-US" altLang="en-US" sz="1500" b="1" i="0" u="none" strike="noStrike" cap="none" normalizeH="0" baseline="0">
                <a:ln>
                  <a:noFill/>
                </a:ln>
                <a:effectLst/>
                <a:latin typeface="Arial" panose="020B0604020202020204" pitchFamily="34" charset="0"/>
              </a:rPr>
              <a:t>Data Integrity Checks:</a:t>
            </a:r>
            <a:endParaRPr kumimoji="0" lang="en-US" altLang="en-US" sz="15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500" b="0" i="0" u="none" strike="noStrike" cap="none" normalizeH="0" baseline="0">
                <a:ln>
                  <a:noFill/>
                </a:ln>
                <a:effectLst/>
                <a:latin typeface="Arial" panose="020B0604020202020204" pitchFamily="34" charset="0"/>
              </a:rPr>
              <a:t>During the SSL session, data integrity checks ensure that transmitted data has not been tampered with or altered.</a:t>
            </a:r>
          </a:p>
          <a:p>
            <a:pPr marL="0" marR="0" lvl="0" indent="0" defTabSz="914400" rtl="0" eaLnBrk="0" fontAlgn="base" latinLnBrk="0" hangingPunct="0">
              <a:spcBef>
                <a:spcPct val="0"/>
              </a:spcBef>
              <a:spcAft>
                <a:spcPts val="600"/>
              </a:spcAft>
              <a:buClrTx/>
              <a:buSzTx/>
              <a:buFontTx/>
              <a:buChar char="•"/>
              <a:tabLst/>
            </a:pPr>
            <a:r>
              <a:rPr kumimoji="0" lang="en-US" altLang="en-US" sz="1500" b="0" i="0" u="none" strike="noStrike" cap="none" normalizeH="0" baseline="0">
                <a:ln>
                  <a:noFill/>
                </a:ln>
                <a:effectLst/>
                <a:latin typeface="Arial" panose="020B0604020202020204" pitchFamily="34" charset="0"/>
              </a:rPr>
              <a:t>Any attempt to modify the data in transit would result in a failed integrity check, indicating potential tampering or interception.</a:t>
            </a:r>
          </a:p>
          <a:p>
            <a:pPr marL="0" marR="0" lvl="0" indent="0" defTabSz="914400" rtl="0" eaLnBrk="0" fontAlgn="base" latinLnBrk="0" hangingPunct="0">
              <a:spcBef>
                <a:spcPct val="0"/>
              </a:spcBef>
              <a:spcAft>
                <a:spcPts val="600"/>
              </a:spcAft>
              <a:buClrTx/>
              <a:buSzTx/>
              <a:buFontTx/>
              <a:buChar char="•"/>
              <a:tabLst/>
            </a:pPr>
            <a:r>
              <a:rPr kumimoji="0" lang="en-US" altLang="en-US" sz="1500" b="1" i="0" u="none" strike="noStrike" cap="none" normalizeH="0" baseline="0">
                <a:ln>
                  <a:noFill/>
                </a:ln>
                <a:effectLst/>
                <a:latin typeface="Arial" panose="020B0604020202020204" pitchFamily="34" charset="0"/>
              </a:rPr>
              <a:t>Secure Connection Termination:</a:t>
            </a:r>
            <a:endParaRPr kumimoji="0" lang="en-US" altLang="en-US" sz="15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500" b="0" i="0" u="none" strike="noStrike" cap="none" normalizeH="0" baseline="0">
                <a:ln>
                  <a:noFill/>
                </a:ln>
                <a:effectLst/>
                <a:latin typeface="Arial" panose="020B0604020202020204" pitchFamily="34" charset="0"/>
              </a:rPr>
              <a:t>Once the SSL session is complete, the connection is terminated securely, and the session key is discarded.</a:t>
            </a:r>
          </a:p>
          <a:p>
            <a:pPr marL="0" marR="0" lvl="0" indent="0" defTabSz="914400" rtl="0" eaLnBrk="0" fontAlgn="base" latinLnBrk="0" hangingPunct="0">
              <a:spcBef>
                <a:spcPct val="0"/>
              </a:spcBef>
              <a:spcAft>
                <a:spcPts val="600"/>
              </a:spcAft>
              <a:buClrTx/>
              <a:buSzTx/>
              <a:buFontTx/>
              <a:buChar char="•"/>
              <a:tabLst/>
            </a:pPr>
            <a:r>
              <a:rPr kumimoji="0" lang="en-US" altLang="en-US" sz="1500" b="0" i="0" u="none" strike="noStrike" cap="none" normalizeH="0" baseline="0">
                <a:ln>
                  <a:noFill/>
                </a:ln>
                <a:effectLst/>
                <a:latin typeface="Arial" panose="020B0604020202020204" pitchFamily="34" charset="0"/>
              </a:rPr>
              <a:t>This ensures that subsequent connections require a new session key and maintain security for each sessio</a:t>
            </a:r>
          </a:p>
          <a:p>
            <a:pPr marL="0" marR="0" lvl="0" indent="0" defTabSz="914400" rtl="0" eaLnBrk="0" fontAlgn="base" latinLnBrk="0" hangingPunct="0">
              <a:spcBef>
                <a:spcPct val="0"/>
              </a:spcBef>
              <a:spcAft>
                <a:spcPts val="600"/>
              </a:spcAft>
              <a:buClrTx/>
              <a:buSzTx/>
              <a:buFontTx/>
              <a:buNone/>
              <a:tabLst/>
            </a:pPr>
            <a:endParaRPr kumimoji="0" lang="en-US" altLang="en-US" sz="1500" b="0" i="0" u="none" strike="noStrike" cap="none" normalizeH="0" baseline="0">
              <a:ln>
                <a:noFill/>
              </a:ln>
              <a:effectLst/>
              <a:latin typeface="Arial" panose="020B0604020202020204" pitchFamily="34" charset="0"/>
            </a:endParaRPr>
          </a:p>
        </p:txBody>
      </p:sp>
    </p:spTree>
    <p:extLst>
      <p:ext uri="{BB962C8B-B14F-4D97-AF65-F5344CB8AC3E}">
        <p14:creationId xmlns:p14="http://schemas.microsoft.com/office/powerpoint/2010/main" val="34410496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3746E-CD36-14C3-5967-A63726DAB93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0BBB682-D0D2-A909-0958-C3A5DB6498E3}"/>
              </a:ext>
            </a:extLst>
          </p:cNvPr>
          <p:cNvSpPr>
            <a:spLocks noGrp="1"/>
          </p:cNvSpPr>
          <p:nvPr>
            <p:ph idx="1"/>
          </p:nvPr>
        </p:nvSpPr>
        <p:spPr/>
        <p:txBody>
          <a:bodyPr>
            <a:normAutofit fontScale="92500" lnSpcReduction="20000"/>
          </a:bodyPr>
          <a:lstStyle/>
          <a:p>
            <a:r>
              <a:rPr lang="en-US" b="1" dirty="0"/>
              <a:t>Renewal and Maintenance:</a:t>
            </a:r>
            <a:endParaRPr lang="en-US" dirty="0"/>
          </a:p>
          <a:p>
            <a:pPr>
              <a:buFont typeface="Arial" panose="020B0604020202020204" pitchFamily="34" charset="0"/>
              <a:buChar char="•"/>
            </a:pPr>
            <a:r>
              <a:rPr lang="en-US" dirty="0"/>
              <a:t>SSL certificates have a finite validity period, typically one to two years, and require periodic renewal to maintain security.</a:t>
            </a:r>
          </a:p>
          <a:p>
            <a:pPr>
              <a:buFont typeface="Arial" panose="020B0604020202020204" pitchFamily="34" charset="0"/>
              <a:buChar char="•"/>
            </a:pPr>
            <a:r>
              <a:rPr lang="en-US" dirty="0"/>
              <a:t>Website administrators must ensure that SSL certificates are up-to-date and properly configured to maintain secure connections.</a:t>
            </a:r>
          </a:p>
          <a:p>
            <a:endParaRPr lang="en-US" dirty="0"/>
          </a:p>
          <a:p>
            <a:r>
              <a:rPr lang="en-US" dirty="0"/>
              <a:t>In summary, SSL certificates enable secure communication between web browsers and servers by encrypting data, authenticating website identities, and ensuring data integrity. </a:t>
            </a:r>
            <a:r>
              <a:rPr lang="en-US"/>
              <a:t>Through the SSL handshake process, encryption setup, and data integrity checks, SSL certificates establish a trusted and secure connection, protecting sensitive information exchanged over the internet.</a:t>
            </a:r>
          </a:p>
        </p:txBody>
      </p:sp>
    </p:spTree>
    <p:extLst>
      <p:ext uri="{BB962C8B-B14F-4D97-AF65-F5344CB8AC3E}">
        <p14:creationId xmlns:p14="http://schemas.microsoft.com/office/powerpoint/2010/main" val="15153470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247E7-9202-5216-2A42-448A72A995D5}"/>
              </a:ext>
            </a:extLst>
          </p:cNvPr>
          <p:cNvSpPr>
            <a:spLocks noGrp="1"/>
          </p:cNvSpPr>
          <p:nvPr>
            <p:ph type="title"/>
          </p:nvPr>
        </p:nvSpPr>
        <p:spPr/>
        <p:txBody>
          <a:bodyPr/>
          <a:lstStyle/>
          <a:p>
            <a:r>
              <a:rPr lang="en-US" dirty="0"/>
              <a:t>Remote access authentication</a:t>
            </a:r>
          </a:p>
        </p:txBody>
      </p:sp>
      <p:sp>
        <p:nvSpPr>
          <p:cNvPr id="3" name="Content Placeholder 2">
            <a:extLst>
              <a:ext uri="{FF2B5EF4-FFF2-40B4-BE49-F238E27FC236}">
                <a16:creationId xmlns:a16="http://schemas.microsoft.com/office/drawing/2014/main" id="{CD35028D-3DC7-3071-6D31-A6CE4F05B833}"/>
              </a:ext>
            </a:extLst>
          </p:cNvPr>
          <p:cNvSpPr>
            <a:spLocks noGrp="1"/>
          </p:cNvSpPr>
          <p:nvPr>
            <p:ph idx="1"/>
          </p:nvPr>
        </p:nvSpPr>
        <p:spPr/>
        <p:txBody>
          <a:bodyPr>
            <a:normAutofit fontScale="55000" lnSpcReduction="20000"/>
          </a:bodyPr>
          <a:lstStyle/>
          <a:p>
            <a:r>
              <a:rPr lang="en-US" dirty="0"/>
              <a:t>Remote access authentication is the process of verifying the identity of users who are trying to access a computer system or network from a remote location. </a:t>
            </a:r>
          </a:p>
          <a:p>
            <a:r>
              <a:rPr lang="en-US" dirty="0"/>
              <a:t>This verification ensures that only authorized users can access sensitive data and resources, providing a secure means of connecting to systems over potentially unsecured networks, such as the internet.</a:t>
            </a:r>
          </a:p>
          <a:p>
            <a:r>
              <a:rPr lang="en-US" b="1" dirty="0"/>
              <a:t>Key Components of Remote Access Authentication:</a:t>
            </a:r>
          </a:p>
          <a:p>
            <a:pPr lvl="1">
              <a:buFont typeface="+mj-lt"/>
              <a:buAutoNum type="arabicPeriod"/>
            </a:pPr>
            <a:r>
              <a:rPr lang="en-US" b="1" dirty="0"/>
              <a:t>Identification</a:t>
            </a:r>
            <a:r>
              <a:rPr lang="en-US" dirty="0"/>
              <a:t>: The user provides unique credentials (e.g., username) to identify themselves.</a:t>
            </a:r>
          </a:p>
          <a:p>
            <a:pPr lvl="1">
              <a:buFont typeface="+mj-lt"/>
              <a:buAutoNum type="arabicPeriod"/>
            </a:pPr>
            <a:r>
              <a:rPr lang="en-US" b="1" dirty="0"/>
              <a:t>Verification</a:t>
            </a:r>
            <a:r>
              <a:rPr lang="en-US" dirty="0"/>
              <a:t>: The system verifies the credentials (e.g., password, token, biometric data) to confirm the user’s identity.</a:t>
            </a:r>
          </a:p>
          <a:p>
            <a:pPr lvl="1">
              <a:buFont typeface="+mj-lt"/>
              <a:buAutoNum type="arabicPeriod"/>
            </a:pPr>
            <a:r>
              <a:rPr lang="en-US" b="1" dirty="0"/>
              <a:t>Authorization</a:t>
            </a:r>
            <a:r>
              <a:rPr lang="en-US" dirty="0"/>
              <a:t>: Once authenticated, the system grants the user access to specific resources based on their permissions.</a:t>
            </a:r>
          </a:p>
          <a:p>
            <a:pPr marL="0" indent="0">
              <a:buNone/>
            </a:pPr>
            <a:r>
              <a:rPr lang="en-US" dirty="0"/>
              <a:t>Here are some common methods and examples</a:t>
            </a:r>
          </a:p>
          <a:p>
            <a:r>
              <a:rPr lang="en-US" b="1" dirty="0"/>
              <a:t>Username and Password</a:t>
            </a:r>
          </a:p>
          <a:p>
            <a:pPr lvl="1"/>
            <a:r>
              <a:rPr lang="en-US" b="1" dirty="0"/>
              <a:t>Description:</a:t>
            </a:r>
            <a:r>
              <a:rPr lang="en-US" dirty="0"/>
              <a:t> The most basic form of authentication where users provide a unique username and a corresponding password.</a:t>
            </a:r>
          </a:p>
          <a:p>
            <a:pPr lvl="1"/>
            <a:r>
              <a:rPr lang="en-US" b="1" dirty="0"/>
              <a:t>Example:</a:t>
            </a:r>
            <a:r>
              <a:rPr lang="en-US" dirty="0"/>
              <a:t> An employee logs into the company's VPN (Virtual Private Network) using their corporate email address as the username and a complex password.</a:t>
            </a:r>
          </a:p>
          <a:p>
            <a:r>
              <a:rPr lang="en-US" b="1" dirty="0"/>
              <a:t>Multi-Factor Authentication (MFA)</a:t>
            </a:r>
          </a:p>
          <a:p>
            <a:pPr lvl="1"/>
            <a:r>
              <a:rPr lang="en-US" b="1" dirty="0"/>
              <a:t>Description:</a:t>
            </a:r>
            <a:r>
              <a:rPr lang="en-US" dirty="0"/>
              <a:t> Adds an extra layer of security by requiring two or more verification methods, which could include something you know (password), something you have (smartphone or hardware token), and something you are (biometric verification).</a:t>
            </a:r>
          </a:p>
          <a:p>
            <a:pPr lvl="1"/>
            <a:r>
              <a:rPr lang="en-US" b="1" dirty="0"/>
              <a:t>Example:</a:t>
            </a:r>
            <a:r>
              <a:rPr lang="en-US" dirty="0"/>
              <a:t> When accessing a cloud service like Microsoft Azure, after entering the username and password, the system sends a verification code to the user's mobile phone, which must be entered to complete the login process.</a:t>
            </a:r>
          </a:p>
          <a:p>
            <a:endParaRPr lang="en-US" dirty="0"/>
          </a:p>
        </p:txBody>
      </p:sp>
    </p:spTree>
    <p:extLst>
      <p:ext uri="{BB962C8B-B14F-4D97-AF65-F5344CB8AC3E}">
        <p14:creationId xmlns:p14="http://schemas.microsoft.com/office/powerpoint/2010/main" val="18669291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247E7-9202-5216-2A42-448A72A995D5}"/>
              </a:ext>
            </a:extLst>
          </p:cNvPr>
          <p:cNvSpPr>
            <a:spLocks noGrp="1"/>
          </p:cNvSpPr>
          <p:nvPr>
            <p:ph type="title"/>
          </p:nvPr>
        </p:nvSpPr>
        <p:spPr/>
        <p:txBody>
          <a:bodyPr/>
          <a:lstStyle/>
          <a:p>
            <a:r>
              <a:rPr lang="en-US" dirty="0"/>
              <a:t>Remote access authentication</a:t>
            </a:r>
          </a:p>
        </p:txBody>
      </p:sp>
      <p:sp>
        <p:nvSpPr>
          <p:cNvPr id="3" name="Content Placeholder 2">
            <a:extLst>
              <a:ext uri="{FF2B5EF4-FFF2-40B4-BE49-F238E27FC236}">
                <a16:creationId xmlns:a16="http://schemas.microsoft.com/office/drawing/2014/main" id="{CD35028D-3DC7-3071-6D31-A6CE4F05B833}"/>
              </a:ext>
            </a:extLst>
          </p:cNvPr>
          <p:cNvSpPr>
            <a:spLocks noGrp="1"/>
          </p:cNvSpPr>
          <p:nvPr>
            <p:ph idx="1"/>
          </p:nvPr>
        </p:nvSpPr>
        <p:spPr/>
        <p:txBody>
          <a:bodyPr>
            <a:normAutofit fontScale="77500" lnSpcReduction="20000"/>
          </a:bodyPr>
          <a:lstStyle/>
          <a:p>
            <a:r>
              <a:rPr lang="en-US" b="1" dirty="0"/>
              <a:t>Biometric Authentication</a:t>
            </a:r>
          </a:p>
          <a:p>
            <a:pPr lvl="1"/>
            <a:r>
              <a:rPr lang="en-US" b="1" dirty="0"/>
              <a:t>Description:</a:t>
            </a:r>
            <a:r>
              <a:rPr lang="en-US" dirty="0"/>
              <a:t> Uses unique biological characteristics such as fingerprints, facial recognition, or retinal scans.</a:t>
            </a:r>
          </a:p>
          <a:p>
            <a:pPr lvl="1"/>
            <a:r>
              <a:rPr lang="en-US" b="1" dirty="0"/>
              <a:t>Example:</a:t>
            </a:r>
            <a:r>
              <a:rPr lang="en-US" dirty="0"/>
              <a:t> A user logs into a secure government database using a fingerprint scanner attached to their laptop.</a:t>
            </a:r>
          </a:p>
          <a:p>
            <a:r>
              <a:rPr lang="en-US" b="1" dirty="0"/>
              <a:t>Digital Certificates</a:t>
            </a:r>
          </a:p>
          <a:p>
            <a:pPr lvl="1"/>
            <a:r>
              <a:rPr lang="en-US" b="1" dirty="0"/>
              <a:t>Description:</a:t>
            </a:r>
            <a:r>
              <a:rPr lang="en-US" dirty="0"/>
              <a:t> Utilizes digital certificates issued by a trusted Certificate Authority (CA) to authenticate users. These certificates use public key infrastructure (PKI) for encryption and identity verification.</a:t>
            </a:r>
          </a:p>
          <a:p>
            <a:pPr lvl="1"/>
            <a:r>
              <a:rPr lang="en-US" b="1" dirty="0"/>
              <a:t>Example:</a:t>
            </a:r>
            <a:r>
              <a:rPr lang="en-US" dirty="0"/>
              <a:t> An employee uses a smart card that contains a digital certificate to log into their workstation remotely. The system verifies the certificate before granting access.</a:t>
            </a:r>
          </a:p>
          <a:p>
            <a:r>
              <a:rPr lang="en-US" b="1" dirty="0"/>
              <a:t>Single Sign-On (SSO)</a:t>
            </a:r>
          </a:p>
          <a:p>
            <a:pPr lvl="1"/>
            <a:r>
              <a:rPr lang="en-US" b="1" dirty="0"/>
              <a:t>Description:</a:t>
            </a:r>
            <a:r>
              <a:rPr lang="en-US" dirty="0"/>
              <a:t> Allows users to authenticate once and gain access to multiple related but independent software systems without having to log in again for each one.</a:t>
            </a:r>
          </a:p>
          <a:p>
            <a:pPr lvl="1"/>
            <a:r>
              <a:rPr lang="en-US" b="1" dirty="0"/>
              <a:t>Example:</a:t>
            </a:r>
            <a:r>
              <a:rPr lang="en-US" dirty="0"/>
              <a:t> A user logs into their Google account and can seamlessly access Gmail, Google Drive, and other Google services without needing to log in separately for each service.</a:t>
            </a:r>
          </a:p>
          <a:p>
            <a:pPr>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6885836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7711E-F95F-2815-BA1E-6EA80798036D}"/>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30AEF37E-0B89-E909-8EBD-A0EC1F347F68}"/>
              </a:ext>
            </a:extLst>
          </p:cNvPr>
          <p:cNvSpPr>
            <a:spLocks noGrp="1"/>
          </p:cNvSpPr>
          <p:nvPr>
            <p:ph idx="1"/>
          </p:nvPr>
        </p:nvSpPr>
        <p:spPr/>
        <p:txBody>
          <a:bodyPr>
            <a:normAutofit fontScale="92500" lnSpcReduction="10000"/>
          </a:bodyPr>
          <a:lstStyle/>
          <a:p>
            <a:r>
              <a:rPr lang="en-US" b="1" dirty="0"/>
              <a:t>Example Scenario: Remote Access for Healthcare Providers</a:t>
            </a:r>
          </a:p>
          <a:p>
            <a:r>
              <a:rPr lang="en-US" b="1" dirty="0"/>
              <a:t>Context:</a:t>
            </a:r>
          </a:p>
          <a:p>
            <a:pPr lvl="1"/>
            <a:r>
              <a:rPr lang="en-US" dirty="0"/>
              <a:t>A healthcare provider needs to access patient records and hospital systems from remote locations.</a:t>
            </a:r>
          </a:p>
          <a:p>
            <a:r>
              <a:rPr lang="en-US" b="1" dirty="0"/>
              <a:t>Authentication Steps:</a:t>
            </a:r>
          </a:p>
          <a:p>
            <a:pPr lvl="1">
              <a:buFont typeface="+mj-lt"/>
              <a:buAutoNum type="arabicPeriod"/>
            </a:pPr>
            <a:r>
              <a:rPr lang="en-US" b="1" dirty="0"/>
              <a:t>Username and Password:</a:t>
            </a:r>
            <a:r>
              <a:rPr lang="en-US" dirty="0"/>
              <a:t> The provider logs in using their unique hospital network credentials.</a:t>
            </a:r>
          </a:p>
          <a:p>
            <a:pPr lvl="1">
              <a:buFont typeface="+mj-lt"/>
              <a:buAutoNum type="arabicPeriod"/>
            </a:pPr>
            <a:r>
              <a:rPr lang="en-US" b="1" dirty="0"/>
              <a:t>MFA:</a:t>
            </a:r>
            <a:r>
              <a:rPr lang="en-US" dirty="0"/>
              <a:t> After entering the correct username and password, a verification code is sent to their registered mobile device.</a:t>
            </a:r>
          </a:p>
          <a:p>
            <a:pPr lvl="1">
              <a:buFont typeface="+mj-lt"/>
              <a:buAutoNum type="arabicPeriod"/>
            </a:pPr>
            <a:r>
              <a:rPr lang="en-US" b="1" dirty="0"/>
              <a:t>VPN:</a:t>
            </a:r>
            <a:r>
              <a:rPr lang="en-US" dirty="0"/>
              <a:t> The provider uses a VPN client to establish a secure connection to the hospital’s network.</a:t>
            </a:r>
          </a:p>
          <a:p>
            <a:pPr lvl="1">
              <a:buFont typeface="+mj-lt"/>
              <a:buAutoNum type="arabicPeriod"/>
            </a:pPr>
            <a:r>
              <a:rPr lang="en-US" b="1" dirty="0"/>
              <a:t>Biometric Authentication:</a:t>
            </a:r>
            <a:r>
              <a:rPr lang="en-US" dirty="0"/>
              <a:t> To access the electronic health records (EHR) system, the provider uses a fingerprint scanner integrated with their device.</a:t>
            </a:r>
          </a:p>
          <a:p>
            <a:pPr marL="0" indent="0">
              <a:buNone/>
            </a:pPr>
            <a:endParaRPr lang="en-US" dirty="0"/>
          </a:p>
        </p:txBody>
      </p:sp>
    </p:spTree>
    <p:extLst>
      <p:ext uri="{BB962C8B-B14F-4D97-AF65-F5344CB8AC3E}">
        <p14:creationId xmlns:p14="http://schemas.microsoft.com/office/powerpoint/2010/main" val="3296176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E5384-B8CB-FDB9-93CA-9183B95BC666}"/>
              </a:ext>
            </a:extLst>
          </p:cNvPr>
          <p:cNvSpPr>
            <a:spLocks noGrp="1"/>
          </p:cNvSpPr>
          <p:nvPr>
            <p:ph type="title"/>
          </p:nvPr>
        </p:nvSpPr>
        <p:spPr/>
        <p:txBody>
          <a:bodyPr/>
          <a:lstStyle/>
          <a:p>
            <a:r>
              <a:rPr lang="en-US" dirty="0"/>
              <a:t>Examples of General vs. Application Controls in Practice</a:t>
            </a:r>
          </a:p>
        </p:txBody>
      </p:sp>
      <p:sp>
        <p:nvSpPr>
          <p:cNvPr id="3" name="Content Placeholder 2">
            <a:extLst>
              <a:ext uri="{FF2B5EF4-FFF2-40B4-BE49-F238E27FC236}">
                <a16:creationId xmlns:a16="http://schemas.microsoft.com/office/drawing/2014/main" id="{1F88EC02-2957-C730-DEF8-8C9BE13D1316}"/>
              </a:ext>
            </a:extLst>
          </p:cNvPr>
          <p:cNvSpPr>
            <a:spLocks noGrp="1"/>
          </p:cNvSpPr>
          <p:nvPr>
            <p:ph idx="1"/>
          </p:nvPr>
        </p:nvSpPr>
        <p:spPr/>
        <p:txBody>
          <a:bodyPr/>
          <a:lstStyle/>
          <a:p>
            <a:r>
              <a:rPr lang="en-US" dirty="0"/>
              <a:t>A company has a policy that all systems must be protected by a firewall and that employee access to the network is controlled via multi-factor authentication. These controls ensure the security and integrity of the entire information system infrastructure.</a:t>
            </a:r>
          </a:p>
          <a:p>
            <a:r>
              <a:rPr lang="en-US" dirty="0"/>
              <a:t>In a payroll application, data validation checks ensure that only valid employee IDs and pay rates are entered. During processing, the application uses run-to-run totals to ensure the total pay calculated matches the expected amount based on inputs. Finally, the application generates payroll reports that are reconciled with the original input data to verify accuracy.</a:t>
            </a:r>
          </a:p>
        </p:txBody>
      </p:sp>
    </p:spTree>
    <p:extLst>
      <p:ext uri="{BB962C8B-B14F-4D97-AF65-F5344CB8AC3E}">
        <p14:creationId xmlns:p14="http://schemas.microsoft.com/office/powerpoint/2010/main" val="28953131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2057A-99B8-B831-35DD-8E70C67F6598}"/>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8FFA3BDB-5B16-B069-0093-F87E69455253}"/>
              </a:ext>
            </a:extLst>
          </p:cNvPr>
          <p:cNvSpPr>
            <a:spLocks noGrp="1"/>
          </p:cNvSpPr>
          <p:nvPr>
            <p:ph idx="1"/>
          </p:nvPr>
        </p:nvSpPr>
        <p:spPr/>
        <p:txBody>
          <a:bodyPr>
            <a:normAutofit fontScale="70000" lnSpcReduction="20000"/>
          </a:bodyPr>
          <a:lstStyle/>
          <a:p>
            <a:r>
              <a:rPr lang="en-US" b="1" dirty="0"/>
              <a:t>Example Scenario:</a:t>
            </a:r>
          </a:p>
          <a:p>
            <a:r>
              <a:rPr lang="en-US" dirty="0"/>
              <a:t>A remote employee needs to access their company’s internal network to work from home. Here’s how remote access authentication might work for them:</a:t>
            </a:r>
          </a:p>
          <a:p>
            <a:pPr lvl="1">
              <a:buFont typeface="+mj-lt"/>
              <a:buAutoNum type="arabicPeriod"/>
            </a:pPr>
            <a:r>
              <a:rPr lang="en-US" b="1" dirty="0"/>
              <a:t>VPN Connection</a:t>
            </a:r>
            <a:r>
              <a:rPr lang="en-US" dirty="0"/>
              <a:t>: The employee starts by connecting to the company’s VPN.</a:t>
            </a:r>
          </a:p>
          <a:p>
            <a:pPr lvl="1">
              <a:buFont typeface="+mj-lt"/>
              <a:buAutoNum type="arabicPeriod"/>
            </a:pPr>
            <a:r>
              <a:rPr lang="en-US" b="1" dirty="0"/>
              <a:t>Username and Password</a:t>
            </a:r>
            <a:r>
              <a:rPr lang="en-US" dirty="0"/>
              <a:t>: They enter their unique username and password.</a:t>
            </a:r>
          </a:p>
          <a:p>
            <a:pPr lvl="1">
              <a:buFont typeface="+mj-lt"/>
              <a:buAutoNum type="arabicPeriod"/>
            </a:pPr>
            <a:r>
              <a:rPr lang="en-US" b="1" dirty="0"/>
              <a:t>MFA</a:t>
            </a:r>
            <a:r>
              <a:rPr lang="en-US" dirty="0"/>
              <a:t>: The system prompts them to enter a code sent to their mobile phone for additional security.</a:t>
            </a:r>
          </a:p>
          <a:p>
            <a:pPr lvl="1">
              <a:buFont typeface="+mj-lt"/>
              <a:buAutoNum type="arabicPeriod"/>
            </a:pPr>
            <a:r>
              <a:rPr lang="en-US" b="1" dirty="0"/>
              <a:t>Biometric Authentication</a:t>
            </a:r>
            <a:r>
              <a:rPr lang="en-US" dirty="0"/>
              <a:t>: For added security, the VPN client might require a fingerprint scan.</a:t>
            </a:r>
          </a:p>
          <a:p>
            <a:pPr lvl="1">
              <a:buFont typeface="+mj-lt"/>
              <a:buAutoNum type="arabicPeriod"/>
            </a:pPr>
            <a:r>
              <a:rPr lang="en-US" b="1" dirty="0"/>
              <a:t>Access Granted</a:t>
            </a:r>
            <a:r>
              <a:rPr lang="en-US" dirty="0"/>
              <a:t>: Once authenticated, the employee can access the company’s internal systems and resources securely.</a:t>
            </a:r>
          </a:p>
          <a:p>
            <a:r>
              <a:rPr lang="en-US" b="1" dirty="0"/>
              <a:t>Benefits of Remote Access Authentication:</a:t>
            </a:r>
          </a:p>
          <a:p>
            <a:pPr lvl="1"/>
            <a:r>
              <a:rPr lang="en-US" b="1" dirty="0"/>
              <a:t>Enhanced Security</a:t>
            </a:r>
            <a:r>
              <a:rPr lang="en-US" dirty="0"/>
              <a:t>: Protects sensitive data from unauthorized access.</a:t>
            </a:r>
          </a:p>
          <a:p>
            <a:pPr lvl="1"/>
            <a:r>
              <a:rPr lang="en-US" b="1" dirty="0"/>
              <a:t>Compliance</a:t>
            </a:r>
            <a:r>
              <a:rPr lang="en-US" dirty="0"/>
              <a:t>: Helps organizations comply with regulatory requirements.</a:t>
            </a:r>
          </a:p>
          <a:p>
            <a:pPr lvl="1"/>
            <a:r>
              <a:rPr lang="en-US" b="1" dirty="0"/>
              <a:t>User Convenience</a:t>
            </a:r>
            <a:r>
              <a:rPr lang="en-US" dirty="0"/>
              <a:t>: Allows users to access necessary resources securely from remote locations.</a:t>
            </a:r>
          </a:p>
          <a:p>
            <a:pPr lvl="1"/>
            <a:r>
              <a:rPr lang="en-US" b="1" dirty="0"/>
              <a:t>Flexibility</a:t>
            </a:r>
            <a:r>
              <a:rPr lang="en-US" dirty="0"/>
              <a:t>: Supports remote work and mobility, improving productivity.</a:t>
            </a:r>
          </a:p>
          <a:p>
            <a:pPr marL="0" indent="0">
              <a:buNone/>
            </a:pPr>
            <a:endParaRPr lang="en-US" dirty="0"/>
          </a:p>
        </p:txBody>
      </p:sp>
    </p:spTree>
    <p:extLst>
      <p:ext uri="{BB962C8B-B14F-4D97-AF65-F5344CB8AC3E}">
        <p14:creationId xmlns:p14="http://schemas.microsoft.com/office/powerpoint/2010/main" val="29669003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87514-8038-356D-E57B-980FB2B82C68}"/>
              </a:ext>
            </a:extLst>
          </p:cNvPr>
          <p:cNvSpPr>
            <a:spLocks noGrp="1"/>
          </p:cNvSpPr>
          <p:nvPr>
            <p:ph type="title"/>
          </p:nvPr>
        </p:nvSpPr>
        <p:spPr/>
        <p:txBody>
          <a:bodyPr/>
          <a:lstStyle/>
          <a:p>
            <a:r>
              <a:rPr lang="en-US" dirty="0"/>
              <a:t>Content control and policy based encryption</a:t>
            </a:r>
          </a:p>
        </p:txBody>
      </p:sp>
      <p:sp>
        <p:nvSpPr>
          <p:cNvPr id="3" name="Content Placeholder 2">
            <a:extLst>
              <a:ext uri="{FF2B5EF4-FFF2-40B4-BE49-F238E27FC236}">
                <a16:creationId xmlns:a16="http://schemas.microsoft.com/office/drawing/2014/main" id="{C3C49044-A853-B2CF-2CF3-51031A059E4F}"/>
              </a:ext>
            </a:extLst>
          </p:cNvPr>
          <p:cNvSpPr>
            <a:spLocks noGrp="1"/>
          </p:cNvSpPr>
          <p:nvPr>
            <p:ph idx="1"/>
          </p:nvPr>
        </p:nvSpPr>
        <p:spPr/>
        <p:txBody>
          <a:bodyPr>
            <a:normAutofit lnSpcReduction="10000"/>
          </a:bodyPr>
          <a:lstStyle/>
          <a:p>
            <a:r>
              <a:rPr lang="en-US" dirty="0"/>
              <a:t>Content control and policy-based encryption are advanced security measures used to protect sensitive information within an organization. </a:t>
            </a:r>
          </a:p>
          <a:p>
            <a:r>
              <a:rPr lang="en-US" dirty="0"/>
              <a:t>These methods ensure that data is accessed and used only by authorized individuals and in accordance with organizational policies.</a:t>
            </a:r>
          </a:p>
          <a:p>
            <a:r>
              <a:rPr lang="en-US" dirty="0"/>
              <a:t>Content control involves monitoring, managing, and restricting the types of content that users can access, share, or use within an information system. This is particularly important for preventing data breaches and ensuring compliance with regulatory requirements.</a:t>
            </a:r>
          </a:p>
          <a:p>
            <a:endParaRPr lang="en-US" dirty="0"/>
          </a:p>
        </p:txBody>
      </p:sp>
    </p:spTree>
    <p:extLst>
      <p:ext uri="{BB962C8B-B14F-4D97-AF65-F5344CB8AC3E}">
        <p14:creationId xmlns:p14="http://schemas.microsoft.com/office/powerpoint/2010/main" val="16165684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63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D15D5D-33D4-6E8F-77FC-07986F0CF9A6}"/>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Content Control and policy based encryption</a:t>
            </a:r>
          </a:p>
        </p:txBody>
      </p:sp>
      <p:pic>
        <p:nvPicPr>
          <p:cNvPr id="5" name="Content Placeholder 4">
            <a:extLst>
              <a:ext uri="{FF2B5EF4-FFF2-40B4-BE49-F238E27FC236}">
                <a16:creationId xmlns:a16="http://schemas.microsoft.com/office/drawing/2014/main" id="{EDA4F4C5-84CD-EF6E-CE8A-645B83750B8E}"/>
              </a:ext>
            </a:extLst>
          </p:cNvPr>
          <p:cNvPicPr>
            <a:picLocks noGrp="1" noChangeAspect="1"/>
          </p:cNvPicPr>
          <p:nvPr>
            <p:ph idx="1"/>
          </p:nvPr>
        </p:nvPicPr>
        <p:blipFill>
          <a:blip r:embed="rId2"/>
          <a:stretch>
            <a:fillRect/>
          </a:stretch>
        </p:blipFill>
        <p:spPr>
          <a:xfrm>
            <a:off x="4038600" y="1522433"/>
            <a:ext cx="7188199" cy="3809745"/>
          </a:xfrm>
          <a:prstGeom prst="rect">
            <a:avLst/>
          </a:prstGeom>
        </p:spPr>
      </p:pic>
    </p:spTree>
    <p:extLst>
      <p:ext uri="{BB962C8B-B14F-4D97-AF65-F5344CB8AC3E}">
        <p14:creationId xmlns:p14="http://schemas.microsoft.com/office/powerpoint/2010/main" val="15423408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D3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CF76EA-A3B4-AC4E-6AB7-266F8DB84CB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Content control and policy-based encryption</a:t>
            </a:r>
          </a:p>
        </p:txBody>
      </p:sp>
      <p:pic>
        <p:nvPicPr>
          <p:cNvPr id="5" name="Content Placeholder 4">
            <a:extLst>
              <a:ext uri="{FF2B5EF4-FFF2-40B4-BE49-F238E27FC236}">
                <a16:creationId xmlns:a16="http://schemas.microsoft.com/office/drawing/2014/main" id="{270DAF24-C3F5-BF7A-992A-A99B0A711361}"/>
              </a:ext>
            </a:extLst>
          </p:cNvPr>
          <p:cNvPicPr>
            <a:picLocks noGrp="1" noChangeAspect="1"/>
          </p:cNvPicPr>
          <p:nvPr>
            <p:ph idx="1"/>
          </p:nvPr>
        </p:nvPicPr>
        <p:blipFill>
          <a:blip r:embed="rId2"/>
          <a:stretch>
            <a:fillRect/>
          </a:stretch>
        </p:blipFill>
        <p:spPr>
          <a:xfrm>
            <a:off x="4038600" y="1774019"/>
            <a:ext cx="7188199" cy="3306572"/>
          </a:xfrm>
          <a:prstGeom prst="rect">
            <a:avLst/>
          </a:prstGeom>
        </p:spPr>
      </p:pic>
    </p:spTree>
    <p:extLst>
      <p:ext uri="{BB962C8B-B14F-4D97-AF65-F5344CB8AC3E}">
        <p14:creationId xmlns:p14="http://schemas.microsoft.com/office/powerpoint/2010/main" val="30721759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27972-0CEA-6A45-7C5E-12A08845F0ED}"/>
              </a:ext>
            </a:extLst>
          </p:cNvPr>
          <p:cNvSpPr>
            <a:spLocks noGrp="1"/>
          </p:cNvSpPr>
          <p:nvPr>
            <p:ph type="title"/>
          </p:nvPr>
        </p:nvSpPr>
        <p:spPr/>
        <p:txBody>
          <a:bodyPr/>
          <a:lstStyle/>
          <a:p>
            <a:r>
              <a:rPr lang="en-US" dirty="0"/>
              <a:t>Content Control</a:t>
            </a:r>
          </a:p>
        </p:txBody>
      </p:sp>
      <p:sp>
        <p:nvSpPr>
          <p:cNvPr id="3" name="Content Placeholder 2">
            <a:extLst>
              <a:ext uri="{FF2B5EF4-FFF2-40B4-BE49-F238E27FC236}">
                <a16:creationId xmlns:a16="http://schemas.microsoft.com/office/drawing/2014/main" id="{17AF9FF0-6DCC-10B8-5C6B-24356ABB10D5}"/>
              </a:ext>
            </a:extLst>
          </p:cNvPr>
          <p:cNvSpPr>
            <a:spLocks noGrp="1"/>
          </p:cNvSpPr>
          <p:nvPr>
            <p:ph idx="1"/>
          </p:nvPr>
        </p:nvSpPr>
        <p:spPr/>
        <p:txBody>
          <a:bodyPr>
            <a:normAutofit fontScale="70000" lnSpcReduction="20000"/>
          </a:bodyPr>
          <a:lstStyle/>
          <a:p>
            <a:pPr marL="0" indent="0">
              <a:buNone/>
            </a:pPr>
            <a:r>
              <a:rPr lang="en-US" b="1" dirty="0"/>
              <a:t>Key Components of Content Control:</a:t>
            </a:r>
          </a:p>
          <a:p>
            <a:pPr>
              <a:buFont typeface="+mj-lt"/>
              <a:buAutoNum type="arabicPeriod"/>
            </a:pPr>
            <a:r>
              <a:rPr lang="en-US" b="1" dirty="0"/>
              <a:t>Content Filtering</a:t>
            </a:r>
            <a:r>
              <a:rPr lang="en-US" dirty="0"/>
              <a:t>: Blocking or allowing content based on predefined criteria.</a:t>
            </a:r>
          </a:p>
          <a:p>
            <a:pPr marL="742950" lvl="1" indent="-285750">
              <a:buFont typeface="+mj-lt"/>
              <a:buAutoNum type="arabicPeriod"/>
            </a:pPr>
            <a:r>
              <a:rPr lang="en-US" b="1" dirty="0"/>
              <a:t>Example</a:t>
            </a:r>
            <a:r>
              <a:rPr lang="en-US" dirty="0"/>
              <a:t>: A company blocks access to social media sites and non-work-related content on its network.</a:t>
            </a:r>
          </a:p>
          <a:p>
            <a:pPr>
              <a:buFont typeface="+mj-lt"/>
              <a:buAutoNum type="arabicPeriod"/>
            </a:pPr>
            <a:r>
              <a:rPr lang="en-US" b="1" dirty="0"/>
              <a:t>Data Loss Prevention (DLP)</a:t>
            </a:r>
            <a:r>
              <a:rPr lang="en-US" dirty="0"/>
              <a:t>: Identifying, monitoring, and protecting sensitive data to prevent unauthorized sharing or leakage.</a:t>
            </a:r>
          </a:p>
          <a:p>
            <a:pPr marL="742950" lvl="1" indent="-285750">
              <a:buFont typeface="+mj-lt"/>
              <a:buAutoNum type="arabicPeriod"/>
            </a:pPr>
            <a:r>
              <a:rPr lang="en-US" b="1" dirty="0"/>
              <a:t>Example</a:t>
            </a:r>
            <a:r>
              <a:rPr lang="en-US" dirty="0"/>
              <a:t>: DLP systems scan emails and file transfers for sensitive information like credit card numbers and block any unauthorized attempts to send this information outside the company.</a:t>
            </a:r>
          </a:p>
          <a:p>
            <a:pPr>
              <a:buFont typeface="+mj-lt"/>
              <a:buAutoNum type="arabicPeriod"/>
            </a:pPr>
            <a:r>
              <a:rPr lang="en-US" b="1" dirty="0"/>
              <a:t>Access Controls</a:t>
            </a:r>
            <a:r>
              <a:rPr lang="en-US" dirty="0"/>
              <a:t>: Restricting access to content based on user roles and permissions.</a:t>
            </a:r>
          </a:p>
          <a:p>
            <a:pPr marL="742950" lvl="1" indent="-285750">
              <a:buFont typeface="+mj-lt"/>
              <a:buAutoNum type="arabicPeriod"/>
            </a:pPr>
            <a:r>
              <a:rPr lang="en-US" b="1" dirty="0"/>
              <a:t>Example</a:t>
            </a:r>
            <a:r>
              <a:rPr lang="en-US" dirty="0"/>
              <a:t>: Only HR personnel have access to employee personal data files.</a:t>
            </a:r>
          </a:p>
          <a:p>
            <a:pPr>
              <a:buFont typeface="+mj-lt"/>
              <a:buAutoNum type="arabicPeriod"/>
            </a:pPr>
            <a:r>
              <a:rPr lang="en-US" b="1" dirty="0"/>
              <a:t>Content Classification</a:t>
            </a:r>
            <a:r>
              <a:rPr lang="en-US" dirty="0"/>
              <a:t>: Tagging and categorizing content based on its sensitivity and importance.</a:t>
            </a:r>
          </a:p>
          <a:p>
            <a:pPr marL="742950" lvl="1" indent="-285750">
              <a:buFont typeface="+mj-lt"/>
              <a:buAutoNum type="arabicPeriod"/>
            </a:pPr>
            <a:r>
              <a:rPr lang="en-US" b="1" dirty="0"/>
              <a:t>Example</a:t>
            </a:r>
            <a:r>
              <a:rPr lang="en-US" dirty="0"/>
              <a:t>: Documents are labeled as “Public,” “Internal Use Only,” “Confidential,” or “Top Secret.”</a:t>
            </a:r>
          </a:p>
          <a:p>
            <a:pPr>
              <a:buFont typeface="+mj-lt"/>
              <a:buAutoNum type="arabicPeriod"/>
            </a:pPr>
            <a:r>
              <a:rPr lang="en-US" b="1" dirty="0"/>
              <a:t>Monitoring and Reporting</a:t>
            </a:r>
            <a:r>
              <a:rPr lang="en-US" dirty="0"/>
              <a:t>: Tracking content usage and access patterns to identify and respond to potential security threats.</a:t>
            </a:r>
          </a:p>
          <a:p>
            <a:pPr marL="742950" lvl="1" indent="-285750">
              <a:buFont typeface="+mj-lt"/>
              <a:buAutoNum type="arabicPeriod"/>
            </a:pPr>
            <a:r>
              <a:rPr lang="en-US" b="1" dirty="0"/>
              <a:t>Example</a:t>
            </a:r>
            <a:r>
              <a:rPr lang="en-US" dirty="0"/>
              <a:t>: Logging all access attempts to sensitive documents and generating alerts for unusual access patterns.</a:t>
            </a:r>
          </a:p>
          <a:p>
            <a:pPr marL="0" indent="0">
              <a:buNone/>
            </a:pPr>
            <a:endParaRPr lang="en-US" dirty="0"/>
          </a:p>
        </p:txBody>
      </p:sp>
    </p:spTree>
    <p:extLst>
      <p:ext uri="{BB962C8B-B14F-4D97-AF65-F5344CB8AC3E}">
        <p14:creationId xmlns:p14="http://schemas.microsoft.com/office/powerpoint/2010/main" val="10723154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1C424-99EC-E4D5-9F6E-0630BF1FEE15}"/>
              </a:ext>
            </a:extLst>
          </p:cNvPr>
          <p:cNvSpPr>
            <a:spLocks noGrp="1"/>
          </p:cNvSpPr>
          <p:nvPr>
            <p:ph type="title"/>
          </p:nvPr>
        </p:nvSpPr>
        <p:spPr/>
        <p:txBody>
          <a:bodyPr/>
          <a:lstStyle/>
          <a:p>
            <a:r>
              <a:rPr lang="en-US" dirty="0"/>
              <a:t>Policy based encryption</a:t>
            </a:r>
          </a:p>
        </p:txBody>
      </p:sp>
      <p:sp>
        <p:nvSpPr>
          <p:cNvPr id="3" name="Content Placeholder 2">
            <a:extLst>
              <a:ext uri="{FF2B5EF4-FFF2-40B4-BE49-F238E27FC236}">
                <a16:creationId xmlns:a16="http://schemas.microsoft.com/office/drawing/2014/main" id="{BB369005-765D-BF3F-1991-C42857ABF728}"/>
              </a:ext>
            </a:extLst>
          </p:cNvPr>
          <p:cNvSpPr>
            <a:spLocks noGrp="1"/>
          </p:cNvSpPr>
          <p:nvPr>
            <p:ph idx="1"/>
          </p:nvPr>
        </p:nvSpPr>
        <p:spPr/>
        <p:txBody>
          <a:bodyPr>
            <a:normAutofit fontScale="55000" lnSpcReduction="20000"/>
          </a:bodyPr>
          <a:lstStyle/>
          <a:p>
            <a:r>
              <a:rPr lang="en-US" dirty="0"/>
              <a:t>Policy-based encryption involves using organizational policies to determine how and when data should be encrypted. </a:t>
            </a:r>
          </a:p>
          <a:p>
            <a:r>
              <a:rPr lang="en-US" dirty="0"/>
              <a:t>This ensures that sensitive information is protected according to predefined rules, reducing the risk of data breaches and ensuring compliance with regulatory standards.</a:t>
            </a:r>
          </a:p>
          <a:p>
            <a:r>
              <a:rPr lang="en-US" b="1" dirty="0"/>
              <a:t>Key Components of Policy-Based Encryption:</a:t>
            </a:r>
          </a:p>
          <a:p>
            <a:pPr>
              <a:buFont typeface="+mj-lt"/>
              <a:buAutoNum type="arabicPeriod"/>
            </a:pPr>
            <a:r>
              <a:rPr lang="en-US" b="1" dirty="0"/>
              <a:t>Encryption Policies</a:t>
            </a:r>
            <a:r>
              <a:rPr lang="en-US" dirty="0"/>
              <a:t>: Rules that dictate how data should be encrypted based on various factors such as data type, user role, and location.</a:t>
            </a:r>
          </a:p>
          <a:p>
            <a:pPr marL="742950" lvl="1" indent="-285750">
              <a:buFont typeface="+mj-lt"/>
              <a:buAutoNum type="arabicPeriod"/>
            </a:pPr>
            <a:r>
              <a:rPr lang="en-US" b="1" dirty="0"/>
              <a:t>Example</a:t>
            </a:r>
            <a:r>
              <a:rPr lang="en-US" dirty="0"/>
              <a:t>: All emails containing financial information must be encrypted before being sent outside the organization.</a:t>
            </a:r>
          </a:p>
          <a:p>
            <a:pPr>
              <a:buFont typeface="+mj-lt"/>
              <a:buAutoNum type="arabicPeriod"/>
            </a:pPr>
            <a:r>
              <a:rPr lang="en-US" b="1" dirty="0"/>
              <a:t>Automatic Encryption</a:t>
            </a:r>
            <a:r>
              <a:rPr lang="en-US" dirty="0"/>
              <a:t>: Automatically encrypting data based on policy rules without user intervention.</a:t>
            </a:r>
          </a:p>
          <a:p>
            <a:pPr marL="742950" lvl="1" indent="-285750">
              <a:buFont typeface="+mj-lt"/>
              <a:buAutoNum type="arabicPeriod"/>
            </a:pPr>
            <a:r>
              <a:rPr lang="en-US" b="1" dirty="0"/>
              <a:t>Example</a:t>
            </a:r>
            <a:r>
              <a:rPr lang="en-US" dirty="0"/>
              <a:t>: Files saved in specific folders are automatically encrypted based on their classification.</a:t>
            </a:r>
          </a:p>
          <a:p>
            <a:pPr>
              <a:buFont typeface="+mj-lt"/>
              <a:buAutoNum type="arabicPeriod"/>
            </a:pPr>
            <a:r>
              <a:rPr lang="en-US" b="1" dirty="0"/>
              <a:t>Key Management</a:t>
            </a:r>
            <a:r>
              <a:rPr lang="en-US" dirty="0"/>
              <a:t>: Managing encryption keys to ensure that only authorized users can decrypt and access the data.</a:t>
            </a:r>
          </a:p>
          <a:p>
            <a:pPr marL="742950" lvl="1" indent="-285750">
              <a:buFont typeface="+mj-lt"/>
              <a:buAutoNum type="arabicPeriod"/>
            </a:pPr>
            <a:r>
              <a:rPr lang="en-US" b="1" dirty="0"/>
              <a:t>Example</a:t>
            </a:r>
            <a:r>
              <a:rPr lang="en-US" dirty="0"/>
              <a:t>: Using a central key management system to control access to encryption keys.</a:t>
            </a:r>
          </a:p>
          <a:p>
            <a:pPr>
              <a:buFont typeface="+mj-lt"/>
              <a:buAutoNum type="arabicPeriod"/>
            </a:pPr>
            <a:r>
              <a:rPr lang="en-US" b="1" dirty="0"/>
              <a:t>Granular Encryption</a:t>
            </a:r>
            <a:r>
              <a:rPr lang="en-US" dirty="0"/>
              <a:t>: Encrypting data at different levels (file, folder, database, or field level) based on the policy.</a:t>
            </a:r>
          </a:p>
          <a:p>
            <a:pPr marL="742950" lvl="1" indent="-285750">
              <a:buFont typeface="+mj-lt"/>
              <a:buAutoNum type="arabicPeriod"/>
            </a:pPr>
            <a:r>
              <a:rPr lang="en-US" b="1" dirty="0"/>
              <a:t>Example</a:t>
            </a:r>
            <a:r>
              <a:rPr lang="en-US" dirty="0"/>
              <a:t>: Encrypting specific columns in a database that contain personally identifiable information (PII).</a:t>
            </a:r>
          </a:p>
          <a:p>
            <a:pPr>
              <a:buFont typeface="+mj-lt"/>
              <a:buAutoNum type="arabicPeriod"/>
            </a:pPr>
            <a:r>
              <a:rPr lang="en-US" b="1" dirty="0"/>
              <a:t>Compliance Enforcement</a:t>
            </a:r>
            <a:r>
              <a:rPr lang="en-US" dirty="0"/>
              <a:t>: Ensuring that encryption practices meet regulatory and compliance requirements.</a:t>
            </a:r>
          </a:p>
          <a:p>
            <a:pPr marL="742950" lvl="1" indent="-285750">
              <a:buFont typeface="+mj-lt"/>
              <a:buAutoNum type="arabicPeriod"/>
            </a:pPr>
            <a:r>
              <a:rPr lang="en-US" b="1" dirty="0"/>
              <a:t>Example</a:t>
            </a:r>
            <a:r>
              <a:rPr lang="en-US" dirty="0"/>
              <a:t>: Implementing encryption standards that comply with HIPAA.</a:t>
            </a:r>
          </a:p>
          <a:p>
            <a:endParaRPr lang="en-US" dirty="0"/>
          </a:p>
        </p:txBody>
      </p:sp>
    </p:spTree>
    <p:extLst>
      <p:ext uri="{BB962C8B-B14F-4D97-AF65-F5344CB8AC3E}">
        <p14:creationId xmlns:p14="http://schemas.microsoft.com/office/powerpoint/2010/main" val="34658346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B90E7-3446-EBED-6C74-5BDC6B318EF7}"/>
              </a:ext>
            </a:extLst>
          </p:cNvPr>
          <p:cNvSpPr>
            <a:spLocks noGrp="1"/>
          </p:cNvSpPr>
          <p:nvPr>
            <p:ph type="title"/>
          </p:nvPr>
        </p:nvSpPr>
        <p:spPr/>
        <p:txBody>
          <a:bodyPr/>
          <a:lstStyle/>
          <a:p>
            <a:r>
              <a:rPr lang="en-US" dirty="0"/>
              <a:t>Example Scenario: Combining Content Control and Policy-Based Encryption</a:t>
            </a:r>
          </a:p>
        </p:txBody>
      </p:sp>
      <p:sp>
        <p:nvSpPr>
          <p:cNvPr id="3" name="Content Placeholder 2">
            <a:extLst>
              <a:ext uri="{FF2B5EF4-FFF2-40B4-BE49-F238E27FC236}">
                <a16:creationId xmlns:a16="http://schemas.microsoft.com/office/drawing/2014/main" id="{73D9E2BE-BC72-34DC-A8F8-D7829C86EF34}"/>
              </a:ext>
            </a:extLst>
          </p:cNvPr>
          <p:cNvSpPr>
            <a:spLocks noGrp="1"/>
          </p:cNvSpPr>
          <p:nvPr>
            <p:ph idx="1"/>
          </p:nvPr>
        </p:nvSpPr>
        <p:spPr/>
        <p:txBody>
          <a:bodyPr>
            <a:normAutofit fontScale="55000" lnSpcReduction="20000"/>
          </a:bodyPr>
          <a:lstStyle/>
          <a:p>
            <a:pPr marL="0" indent="0">
              <a:buNone/>
            </a:pPr>
            <a:r>
              <a:rPr lang="en-US" b="1" dirty="0"/>
              <a:t>Context:</a:t>
            </a:r>
          </a:p>
          <a:p>
            <a:r>
              <a:rPr lang="en-US" dirty="0"/>
              <a:t>A financial institution wants to protect sensitive customer data and ensure compliance with regulatory requirements.</a:t>
            </a:r>
          </a:p>
          <a:p>
            <a:r>
              <a:rPr lang="en-US" b="1" dirty="0"/>
              <a:t>Implementation:</a:t>
            </a:r>
          </a:p>
          <a:p>
            <a:pPr>
              <a:buFont typeface="+mj-lt"/>
              <a:buAutoNum type="arabicPeriod"/>
            </a:pPr>
            <a:r>
              <a:rPr lang="en-US" b="1" dirty="0"/>
              <a:t>Content Classification</a:t>
            </a:r>
            <a:r>
              <a:rPr lang="en-US" dirty="0"/>
              <a:t>: The institution classifies all data based on sensitivity (e.g., customer information, transaction records, internal memos).</a:t>
            </a:r>
          </a:p>
          <a:p>
            <a:pPr marL="742950" lvl="1" indent="-285750">
              <a:buFont typeface="+mj-lt"/>
              <a:buAutoNum type="arabicPeriod"/>
            </a:pPr>
            <a:r>
              <a:rPr lang="en-US" b="1" dirty="0"/>
              <a:t>Policy</a:t>
            </a:r>
            <a:r>
              <a:rPr lang="en-US" dirty="0"/>
              <a:t>: Customer information is classified as “Confidential.”</a:t>
            </a:r>
          </a:p>
          <a:p>
            <a:pPr>
              <a:buFont typeface="+mj-lt"/>
              <a:buAutoNum type="arabicPeriod"/>
            </a:pPr>
            <a:r>
              <a:rPr lang="en-US" b="1" dirty="0"/>
              <a:t>Content Filtering and DLP</a:t>
            </a:r>
            <a:r>
              <a:rPr lang="en-US" dirty="0"/>
              <a:t>: The institution deploys DLP tools to monitor and restrict the sharing of sensitive information.</a:t>
            </a:r>
          </a:p>
          <a:p>
            <a:pPr marL="742950" lvl="1" indent="-285750">
              <a:buFont typeface="+mj-lt"/>
              <a:buAutoNum type="arabicPeriod"/>
            </a:pPr>
            <a:r>
              <a:rPr lang="en-US" b="1" dirty="0"/>
              <a:t>Policy</a:t>
            </a:r>
            <a:r>
              <a:rPr lang="en-US" dirty="0"/>
              <a:t>: Emails containing customer information cannot be sent to external email addresses without encryption.</a:t>
            </a:r>
          </a:p>
          <a:p>
            <a:pPr>
              <a:buFont typeface="+mj-lt"/>
              <a:buAutoNum type="arabicPeriod"/>
            </a:pPr>
            <a:r>
              <a:rPr lang="en-US" b="1" dirty="0"/>
              <a:t>Access Controls</a:t>
            </a:r>
            <a:r>
              <a:rPr lang="en-US" dirty="0"/>
              <a:t>: The institution restricts access to sensitive data based on user roles.</a:t>
            </a:r>
          </a:p>
          <a:p>
            <a:pPr marL="742950" lvl="1" indent="-285750">
              <a:buFont typeface="+mj-lt"/>
              <a:buAutoNum type="arabicPeriod"/>
            </a:pPr>
            <a:r>
              <a:rPr lang="en-US" b="1" dirty="0"/>
              <a:t>Policy</a:t>
            </a:r>
            <a:r>
              <a:rPr lang="en-US" dirty="0"/>
              <a:t>: Only employees in the customer service department can access customer records.</a:t>
            </a:r>
          </a:p>
          <a:p>
            <a:pPr>
              <a:buFont typeface="+mj-lt"/>
              <a:buAutoNum type="arabicPeriod"/>
            </a:pPr>
            <a:r>
              <a:rPr lang="en-US" b="1" dirty="0"/>
              <a:t>Encryption Policies</a:t>
            </a:r>
            <a:r>
              <a:rPr lang="en-US" dirty="0"/>
              <a:t>: The institution defines encryption policies for different types of data.</a:t>
            </a:r>
          </a:p>
          <a:p>
            <a:pPr marL="742950" lvl="1" indent="-285750">
              <a:buFont typeface="+mj-lt"/>
              <a:buAutoNum type="arabicPeriod"/>
            </a:pPr>
            <a:r>
              <a:rPr lang="en-US" b="1" dirty="0"/>
              <a:t>Policy</a:t>
            </a:r>
            <a:r>
              <a:rPr lang="en-US" dirty="0"/>
              <a:t>: All customer information must be encrypted both at rest and in transit.</a:t>
            </a:r>
          </a:p>
          <a:p>
            <a:pPr marL="742950" lvl="1" indent="-285750">
              <a:buFont typeface="+mj-lt"/>
              <a:buAutoNum type="arabicPeriod"/>
            </a:pPr>
            <a:r>
              <a:rPr lang="en-US" b="1" dirty="0"/>
              <a:t>Automatic Encryption</a:t>
            </a:r>
            <a:r>
              <a:rPr lang="en-US" dirty="0"/>
              <a:t>: The system automatically encrypts files containing customer information when they are saved to the company’s servers.</a:t>
            </a:r>
          </a:p>
          <a:p>
            <a:pPr>
              <a:buFont typeface="+mj-lt"/>
              <a:buAutoNum type="arabicPeriod"/>
            </a:pPr>
            <a:r>
              <a:rPr lang="en-US" b="1" dirty="0"/>
              <a:t>Key Management</a:t>
            </a:r>
            <a:r>
              <a:rPr lang="en-US" dirty="0"/>
              <a:t>: The institution uses a centralized key management system to control access to encryption keys.</a:t>
            </a:r>
          </a:p>
          <a:p>
            <a:pPr marL="742950" lvl="1" indent="-285750">
              <a:buFont typeface="+mj-lt"/>
              <a:buAutoNum type="arabicPeriod"/>
            </a:pPr>
            <a:r>
              <a:rPr lang="en-US" b="1" dirty="0"/>
              <a:t>Policy</a:t>
            </a:r>
            <a:r>
              <a:rPr lang="en-US" dirty="0"/>
              <a:t>: Only authorized personnel can access encryption keys, and key usage is logged and monitored.</a:t>
            </a:r>
          </a:p>
          <a:p>
            <a:pPr>
              <a:buFont typeface="+mj-lt"/>
              <a:buAutoNum type="arabicPeriod"/>
            </a:pPr>
            <a:r>
              <a:rPr lang="en-US" b="1" dirty="0"/>
              <a:t>Monitoring and Reporting</a:t>
            </a:r>
            <a:r>
              <a:rPr lang="en-US" dirty="0"/>
              <a:t>: The institution continuously monitors access to sensitive data and encryption activities.</a:t>
            </a:r>
          </a:p>
          <a:p>
            <a:pPr marL="742950" lvl="1" indent="-285750">
              <a:buFont typeface="+mj-lt"/>
              <a:buAutoNum type="arabicPeriod"/>
            </a:pPr>
            <a:r>
              <a:rPr lang="en-US" b="1" dirty="0"/>
              <a:t>Policy</a:t>
            </a:r>
            <a:r>
              <a:rPr lang="en-US" dirty="0"/>
              <a:t>: Generate alerts for any unauthorized access attempts or unusual activity patterns.</a:t>
            </a:r>
          </a:p>
          <a:p>
            <a:pPr marL="0" indent="0">
              <a:buNone/>
            </a:pPr>
            <a:endParaRPr lang="en-US" dirty="0"/>
          </a:p>
        </p:txBody>
      </p:sp>
    </p:spTree>
    <p:extLst>
      <p:ext uri="{BB962C8B-B14F-4D97-AF65-F5344CB8AC3E}">
        <p14:creationId xmlns:p14="http://schemas.microsoft.com/office/powerpoint/2010/main" val="3670784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E50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84438E-6811-0158-D62D-6761C3F66C37}"/>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Example of security in e-commerce transaction</a:t>
            </a:r>
          </a:p>
        </p:txBody>
      </p:sp>
      <p:pic>
        <p:nvPicPr>
          <p:cNvPr id="5" name="Content Placeholder 4">
            <a:extLst>
              <a:ext uri="{FF2B5EF4-FFF2-40B4-BE49-F238E27FC236}">
                <a16:creationId xmlns:a16="http://schemas.microsoft.com/office/drawing/2014/main" id="{A63758A8-5CEC-5B46-5050-462D4520C8EE}"/>
              </a:ext>
            </a:extLst>
          </p:cNvPr>
          <p:cNvPicPr>
            <a:picLocks noGrp="1" noChangeAspect="1"/>
          </p:cNvPicPr>
          <p:nvPr>
            <p:ph idx="1"/>
          </p:nvPr>
        </p:nvPicPr>
        <p:blipFill>
          <a:blip r:embed="rId2"/>
          <a:stretch>
            <a:fillRect/>
          </a:stretch>
        </p:blipFill>
        <p:spPr>
          <a:xfrm>
            <a:off x="4038600" y="1109111"/>
            <a:ext cx="7188199" cy="4636388"/>
          </a:xfrm>
          <a:prstGeom prst="rect">
            <a:avLst/>
          </a:prstGeom>
        </p:spPr>
      </p:pic>
    </p:spTree>
    <p:extLst>
      <p:ext uri="{BB962C8B-B14F-4D97-AF65-F5344CB8AC3E}">
        <p14:creationId xmlns:p14="http://schemas.microsoft.com/office/powerpoint/2010/main" val="1413186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E0B9E-5EE5-0D45-5B63-CFFE5356171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565B9BB-638E-580F-A287-C59157ED8AD4}"/>
              </a:ext>
            </a:extLst>
          </p:cNvPr>
          <p:cNvSpPr>
            <a:spLocks noGrp="1"/>
          </p:cNvSpPr>
          <p:nvPr>
            <p:ph idx="1"/>
          </p:nvPr>
        </p:nvSpPr>
        <p:spPr/>
        <p:txBody>
          <a:bodyPr>
            <a:normAutofit lnSpcReduction="10000"/>
          </a:bodyPr>
          <a:lstStyle/>
          <a:p>
            <a:r>
              <a:rPr lang="en-US" dirty="0"/>
              <a:t>Security in e-commerce transactions is critical to protect sensitive information and ensure the integrity and privacy of the transaction process.</a:t>
            </a:r>
          </a:p>
          <a:p>
            <a:r>
              <a:rPr lang="en-US" b="1" dirty="0"/>
              <a:t>1. SSL/TLS Encryption</a:t>
            </a:r>
          </a:p>
          <a:p>
            <a:pPr lvl="1"/>
            <a:r>
              <a:rPr lang="en-US" b="1" dirty="0"/>
              <a:t>Secure Sockets Layer (SSL)</a:t>
            </a:r>
            <a:r>
              <a:rPr lang="en-US" dirty="0"/>
              <a:t> and </a:t>
            </a:r>
            <a:r>
              <a:rPr lang="en-US" b="1" dirty="0"/>
              <a:t>Transport Layer Security (TLS)</a:t>
            </a:r>
            <a:r>
              <a:rPr lang="en-US" dirty="0"/>
              <a:t> are protocols used to encrypt data transmitted between the user’s browser and the e-commerce server. This ensures that any information exchanged, such as credit card details and personal information, is secure from interception by third parties.</a:t>
            </a:r>
          </a:p>
          <a:p>
            <a:pPr lvl="1"/>
            <a:r>
              <a:rPr lang="en-US" b="1" dirty="0"/>
              <a:t>Example</a:t>
            </a:r>
            <a:r>
              <a:rPr lang="en-US" dirty="0"/>
              <a:t>: An e-commerce website uses SSL/TLS to secure the checkout process, indicated by the "https" in the URL and a padlock icon in the browser address bar.</a:t>
            </a:r>
          </a:p>
          <a:p>
            <a:endParaRPr lang="en-US" dirty="0"/>
          </a:p>
        </p:txBody>
      </p:sp>
    </p:spTree>
    <p:extLst>
      <p:ext uri="{BB962C8B-B14F-4D97-AF65-F5344CB8AC3E}">
        <p14:creationId xmlns:p14="http://schemas.microsoft.com/office/powerpoint/2010/main" val="10195439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D169D-7FAF-196E-27A4-2E2237D1D24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78410BD-A072-DE86-DC8F-8C62937EFA19}"/>
              </a:ext>
            </a:extLst>
          </p:cNvPr>
          <p:cNvSpPr>
            <a:spLocks noGrp="1"/>
          </p:cNvSpPr>
          <p:nvPr>
            <p:ph idx="1"/>
          </p:nvPr>
        </p:nvSpPr>
        <p:spPr/>
        <p:txBody>
          <a:bodyPr>
            <a:normAutofit fontScale="92500" lnSpcReduction="10000"/>
          </a:bodyPr>
          <a:lstStyle/>
          <a:p>
            <a:r>
              <a:rPr lang="en-US" b="1" dirty="0"/>
              <a:t>2. Payment Card Industry Data Security Standard (PCI DSS) Compliance</a:t>
            </a:r>
          </a:p>
          <a:p>
            <a:pPr lvl="1"/>
            <a:r>
              <a:rPr lang="en-US" dirty="0"/>
              <a:t>PCI DSS is a set of security standards designed to ensure that all companies that process, store, or transmit credit card information maintain a secure environment.</a:t>
            </a:r>
          </a:p>
          <a:p>
            <a:pPr lvl="1"/>
            <a:r>
              <a:rPr lang="en-US" b="1" dirty="0"/>
              <a:t>Example</a:t>
            </a:r>
            <a:r>
              <a:rPr lang="en-US" dirty="0"/>
              <a:t>: An online retailer adheres to PCI DSS requirements by not storing credit card information on its servers and using tokenization to replace card details with a unique identifier.</a:t>
            </a:r>
          </a:p>
          <a:p>
            <a:r>
              <a:rPr lang="en-US" b="1" dirty="0"/>
              <a:t>3. Two-Factor Authentication (2FA)</a:t>
            </a:r>
          </a:p>
          <a:p>
            <a:pPr lvl="1"/>
            <a:r>
              <a:rPr lang="en-US" dirty="0"/>
              <a:t>Two-factor authentication adds an extra layer of security by requiring users to provide two forms of identification before completing a transaction.</a:t>
            </a:r>
          </a:p>
          <a:p>
            <a:pPr lvl="1"/>
            <a:r>
              <a:rPr lang="en-US" b="1" dirty="0"/>
              <a:t>Example</a:t>
            </a:r>
            <a:r>
              <a:rPr lang="en-US" dirty="0"/>
              <a:t>: After entering their password, a user must enter a one-time code sent to their mobile phone to complete a purchase on an e-commerce site.</a:t>
            </a:r>
          </a:p>
          <a:p>
            <a:endParaRPr lang="en-US" dirty="0"/>
          </a:p>
        </p:txBody>
      </p:sp>
    </p:spTree>
    <p:extLst>
      <p:ext uri="{BB962C8B-B14F-4D97-AF65-F5344CB8AC3E}">
        <p14:creationId xmlns:p14="http://schemas.microsoft.com/office/powerpoint/2010/main" val="1592286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15D48-8C6D-FDFF-212E-859AFE45F890}"/>
              </a:ext>
            </a:extLst>
          </p:cNvPr>
          <p:cNvSpPr>
            <a:spLocks noGrp="1"/>
          </p:cNvSpPr>
          <p:nvPr>
            <p:ph type="title"/>
          </p:nvPr>
        </p:nvSpPr>
        <p:spPr/>
        <p:txBody>
          <a:bodyPr/>
          <a:lstStyle/>
          <a:p>
            <a:r>
              <a:rPr lang="en-US" dirty="0"/>
              <a:t>Network Information Systems</a:t>
            </a:r>
          </a:p>
        </p:txBody>
      </p:sp>
      <p:sp>
        <p:nvSpPr>
          <p:cNvPr id="3" name="Content Placeholder 2">
            <a:extLst>
              <a:ext uri="{FF2B5EF4-FFF2-40B4-BE49-F238E27FC236}">
                <a16:creationId xmlns:a16="http://schemas.microsoft.com/office/drawing/2014/main" id="{2BC320BD-F780-D7BD-7152-9AACFB65A413}"/>
              </a:ext>
            </a:extLst>
          </p:cNvPr>
          <p:cNvSpPr>
            <a:spLocks noGrp="1"/>
          </p:cNvSpPr>
          <p:nvPr>
            <p:ph idx="1"/>
          </p:nvPr>
        </p:nvSpPr>
        <p:spPr/>
        <p:txBody>
          <a:bodyPr>
            <a:normAutofit fontScale="92500"/>
          </a:bodyPr>
          <a:lstStyle/>
          <a:p>
            <a:r>
              <a:rPr lang="en-US" dirty="0"/>
              <a:t>Controls in network information systems are critical to ensuring the confidentiality, integrity, and availability of data as it is transmitted and processed across networks. These controls can be categorized into various types, including preventive, detective, and corrective controls.</a:t>
            </a:r>
          </a:p>
          <a:p>
            <a:r>
              <a:rPr lang="en-US" b="1" dirty="0"/>
              <a:t>Access Controls</a:t>
            </a:r>
          </a:p>
          <a:p>
            <a:pPr lvl="1"/>
            <a:r>
              <a:rPr lang="en-US" b="1" dirty="0"/>
              <a:t>Authentication:</a:t>
            </a:r>
            <a:r>
              <a:rPr lang="en-US" dirty="0"/>
              <a:t> Methods like passwords, multi-factor authentication (MFA), biometrics, and digital certificates to verify user identities before granting access to the network.</a:t>
            </a:r>
          </a:p>
          <a:p>
            <a:pPr lvl="1"/>
            <a:r>
              <a:rPr lang="en-US" b="1" dirty="0"/>
              <a:t>Authorization:</a:t>
            </a:r>
            <a:r>
              <a:rPr lang="en-US" dirty="0"/>
              <a:t> Role-based access control (RBAC) and access control lists (ACLs) to ensure users can only access resources necessary for their roles.</a:t>
            </a:r>
          </a:p>
          <a:p>
            <a:pPr lvl="1"/>
            <a:r>
              <a:rPr lang="en-US" b="1" dirty="0"/>
              <a:t>Network Segmentation:</a:t>
            </a:r>
            <a:r>
              <a:rPr lang="en-US" dirty="0"/>
              <a:t> Dividing the network into segments or subnets to limit access and reduce the spread of potential attacks.</a:t>
            </a:r>
          </a:p>
          <a:p>
            <a:endParaRPr lang="en-US" dirty="0"/>
          </a:p>
        </p:txBody>
      </p:sp>
    </p:spTree>
    <p:extLst>
      <p:ext uri="{BB962C8B-B14F-4D97-AF65-F5344CB8AC3E}">
        <p14:creationId xmlns:p14="http://schemas.microsoft.com/office/powerpoint/2010/main" val="305369527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DFA68-09A2-B1BF-9393-7E7D5C20EFE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8361CFC-1713-0CF0-FC2D-7C836D7334F1}"/>
              </a:ext>
            </a:extLst>
          </p:cNvPr>
          <p:cNvSpPr>
            <a:spLocks noGrp="1"/>
          </p:cNvSpPr>
          <p:nvPr>
            <p:ph idx="1"/>
          </p:nvPr>
        </p:nvSpPr>
        <p:spPr/>
        <p:txBody>
          <a:bodyPr>
            <a:normAutofit fontScale="92500"/>
          </a:bodyPr>
          <a:lstStyle/>
          <a:p>
            <a:r>
              <a:rPr lang="en-US" b="1" dirty="0"/>
              <a:t>4. Tokenization</a:t>
            </a:r>
          </a:p>
          <a:p>
            <a:pPr lvl="1"/>
            <a:r>
              <a:rPr lang="en-US" dirty="0"/>
              <a:t>Tokenization replaces sensitive data, such as credit card numbers, with a unique identifier or token that cannot be used outside the specific context in which it was created.</a:t>
            </a:r>
          </a:p>
          <a:p>
            <a:pPr lvl="1"/>
            <a:r>
              <a:rPr lang="en-US" b="1" dirty="0"/>
              <a:t>Example</a:t>
            </a:r>
            <a:r>
              <a:rPr lang="en-US" dirty="0"/>
              <a:t>: When a customer saves their payment information on an e-commerce site, the site stores a token rather than the actual credit card number.</a:t>
            </a:r>
          </a:p>
          <a:p>
            <a:r>
              <a:rPr lang="en-US" b="1" dirty="0"/>
              <a:t>5. Secure Payment Gateways</a:t>
            </a:r>
          </a:p>
          <a:p>
            <a:pPr lvl="1"/>
            <a:r>
              <a:rPr lang="en-US" dirty="0"/>
              <a:t>Payment gateways securely process credit card transactions by encrypting and securely transmitting transaction information to the payment processor.</a:t>
            </a:r>
          </a:p>
          <a:p>
            <a:pPr lvl="1"/>
            <a:r>
              <a:rPr lang="en-US" b="1" dirty="0"/>
              <a:t>Example</a:t>
            </a:r>
            <a:r>
              <a:rPr lang="en-US" dirty="0"/>
              <a:t>: An e-commerce platform integrates with a secure payment gateway like PayPal, Stripe, or Square to handle all payment processing.</a:t>
            </a:r>
          </a:p>
          <a:p>
            <a:endParaRPr lang="en-US" dirty="0"/>
          </a:p>
        </p:txBody>
      </p:sp>
    </p:spTree>
    <p:extLst>
      <p:ext uri="{BB962C8B-B14F-4D97-AF65-F5344CB8AC3E}">
        <p14:creationId xmlns:p14="http://schemas.microsoft.com/office/powerpoint/2010/main" val="2068402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E8F91-E874-53C8-D58A-D663F13CF5D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AFCC6BC-29D6-4994-0A95-EEFB0D4CD880}"/>
              </a:ext>
            </a:extLst>
          </p:cNvPr>
          <p:cNvSpPr>
            <a:spLocks noGrp="1"/>
          </p:cNvSpPr>
          <p:nvPr>
            <p:ph idx="1"/>
          </p:nvPr>
        </p:nvSpPr>
        <p:spPr/>
        <p:txBody>
          <a:bodyPr>
            <a:normAutofit fontScale="85000" lnSpcReduction="20000"/>
          </a:bodyPr>
          <a:lstStyle/>
          <a:p>
            <a:r>
              <a:rPr lang="en-US" b="1" dirty="0"/>
              <a:t>6. Fraud Detection and Prevention Systems</a:t>
            </a:r>
          </a:p>
          <a:p>
            <a:pPr lvl="1"/>
            <a:r>
              <a:rPr lang="en-US" dirty="0"/>
              <a:t>These systems use algorithms and machine learning to detect and prevent fraudulent transactions by analyzing patterns and flagging suspicious activities.</a:t>
            </a:r>
          </a:p>
          <a:p>
            <a:pPr lvl="1"/>
            <a:r>
              <a:rPr lang="en-US" b="1" dirty="0"/>
              <a:t>Example</a:t>
            </a:r>
            <a:r>
              <a:rPr lang="en-US" dirty="0"/>
              <a:t>: An online store uses a fraud detection system that flags a purchase attempt from a country different from the billing address for manual review.</a:t>
            </a:r>
          </a:p>
          <a:p>
            <a:r>
              <a:rPr lang="en-US" b="1" dirty="0"/>
              <a:t>7. Secure User Authentication</a:t>
            </a:r>
          </a:p>
          <a:p>
            <a:pPr lvl="1"/>
            <a:r>
              <a:rPr lang="en-US" dirty="0"/>
              <a:t>Implementing strong user authentication methods, such as biometric authentication or complex passwords, helps secure user accounts.</a:t>
            </a:r>
          </a:p>
          <a:p>
            <a:pPr lvl="1"/>
            <a:r>
              <a:rPr lang="en-US" b="1" dirty="0"/>
              <a:t>Example</a:t>
            </a:r>
            <a:r>
              <a:rPr lang="en-US" dirty="0"/>
              <a:t>: An e-commerce app allows users to log in using fingerprint recognition on their smartphones.</a:t>
            </a:r>
          </a:p>
          <a:p>
            <a:r>
              <a:rPr lang="en-US" b="1" dirty="0"/>
              <a:t>8. Digital Signatures</a:t>
            </a:r>
          </a:p>
          <a:p>
            <a:pPr lvl="1"/>
            <a:r>
              <a:rPr lang="en-US" dirty="0"/>
              <a:t>Digital signatures verify the authenticity and integrity of electronic documents and transactions, ensuring they have not been tampered with.</a:t>
            </a:r>
          </a:p>
          <a:p>
            <a:pPr lvl="1"/>
            <a:r>
              <a:rPr lang="en-US" b="1" dirty="0"/>
              <a:t>Example</a:t>
            </a:r>
            <a:r>
              <a:rPr lang="en-US" dirty="0"/>
              <a:t>: A customer digitally signs a contract for a subscription service, which is verified by the e-commerce platform before processing.</a:t>
            </a:r>
          </a:p>
          <a:p>
            <a:endParaRPr lang="en-US" dirty="0"/>
          </a:p>
        </p:txBody>
      </p:sp>
    </p:spTree>
    <p:extLst>
      <p:ext uri="{BB962C8B-B14F-4D97-AF65-F5344CB8AC3E}">
        <p14:creationId xmlns:p14="http://schemas.microsoft.com/office/powerpoint/2010/main" val="24370727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AC790-B7BE-5982-EC1F-A7B5683623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0EFD34-3B76-B871-ACD8-DFA4790C9FC8}"/>
              </a:ext>
            </a:extLst>
          </p:cNvPr>
          <p:cNvSpPr>
            <a:spLocks noGrp="1"/>
          </p:cNvSpPr>
          <p:nvPr>
            <p:ph idx="1"/>
          </p:nvPr>
        </p:nvSpPr>
        <p:spPr/>
        <p:txBody>
          <a:bodyPr>
            <a:normAutofit fontScale="92500"/>
          </a:bodyPr>
          <a:lstStyle/>
          <a:p>
            <a:r>
              <a:rPr lang="en-US" b="1" dirty="0"/>
              <a:t>9. End-to-End Encryption</a:t>
            </a:r>
          </a:p>
          <a:p>
            <a:pPr lvl="1"/>
            <a:r>
              <a:rPr lang="en-US" dirty="0"/>
              <a:t>End-to-end encryption ensures that data is encrypted on the sender’s device and only decrypted on the recipient’s device, preventing intermediaries from accessing it.</a:t>
            </a:r>
          </a:p>
          <a:p>
            <a:pPr lvl="1"/>
            <a:r>
              <a:rPr lang="en-US" b="1" dirty="0"/>
              <a:t>Example</a:t>
            </a:r>
            <a:r>
              <a:rPr lang="en-US" dirty="0"/>
              <a:t>: A messaging service integrated into an e-commerce platform uses end-to-end encryption to secure communication between buyers and sellers.</a:t>
            </a:r>
          </a:p>
          <a:p>
            <a:r>
              <a:rPr lang="en-US" b="1" dirty="0"/>
              <a:t>10. Regular Security Audits and Vulnerability Assessments</a:t>
            </a:r>
          </a:p>
          <a:p>
            <a:pPr lvl="1"/>
            <a:r>
              <a:rPr lang="en-US" dirty="0"/>
              <a:t>Conducting regular security audits and vulnerability assessments helps identify and fix security weaknesses in e-commerce systems.</a:t>
            </a:r>
          </a:p>
          <a:p>
            <a:pPr lvl="1"/>
            <a:r>
              <a:rPr lang="en-US" b="1" dirty="0"/>
              <a:t>Example</a:t>
            </a:r>
            <a:r>
              <a:rPr lang="en-US" dirty="0"/>
              <a:t>: An e-commerce company performs quarterly security audits and employs ethical hackers to conduct penetration testing on their website.</a:t>
            </a:r>
          </a:p>
          <a:p>
            <a:endParaRPr lang="en-US" dirty="0"/>
          </a:p>
        </p:txBody>
      </p:sp>
    </p:spTree>
    <p:extLst>
      <p:ext uri="{BB962C8B-B14F-4D97-AF65-F5344CB8AC3E}">
        <p14:creationId xmlns:p14="http://schemas.microsoft.com/office/powerpoint/2010/main" val="4423370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632CF-C24C-9D44-E5AE-0071FD37F9FA}"/>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C826A5DF-B7DF-9B7C-8675-A1D81E39AB56}"/>
              </a:ext>
            </a:extLst>
          </p:cNvPr>
          <p:cNvSpPr>
            <a:spLocks noGrp="1"/>
          </p:cNvSpPr>
          <p:nvPr>
            <p:ph idx="1"/>
          </p:nvPr>
        </p:nvSpPr>
        <p:spPr/>
        <p:txBody>
          <a:bodyPr>
            <a:normAutofit fontScale="70000" lnSpcReduction="20000"/>
          </a:bodyPr>
          <a:lstStyle/>
          <a:p>
            <a:r>
              <a:rPr lang="en-US" b="1" dirty="0"/>
              <a:t>Example Scenario: A Secure E-Commerce Transaction</a:t>
            </a:r>
          </a:p>
          <a:p>
            <a:pPr>
              <a:buFont typeface="+mj-lt"/>
              <a:buAutoNum type="arabicPeriod"/>
            </a:pPr>
            <a:r>
              <a:rPr lang="en-US" b="1" dirty="0"/>
              <a:t>Customer Browsing</a:t>
            </a:r>
            <a:r>
              <a:rPr lang="en-US" dirty="0"/>
              <a:t>: A customer visits an e-commerce website to purchase a product. The website uses SSL/TLS to encrypt data between the customer’s browser and the server.</a:t>
            </a:r>
          </a:p>
          <a:p>
            <a:pPr>
              <a:buFont typeface="+mj-lt"/>
              <a:buAutoNum type="arabicPeriod"/>
            </a:pPr>
            <a:r>
              <a:rPr lang="en-US" b="1" dirty="0"/>
              <a:t>Account Login</a:t>
            </a:r>
            <a:r>
              <a:rPr lang="en-US" dirty="0"/>
              <a:t>: The customer logs into their account using two-factor authentication, entering their password and a one-time code sent to their phone.</a:t>
            </a:r>
          </a:p>
          <a:p>
            <a:pPr>
              <a:buFont typeface="+mj-lt"/>
              <a:buAutoNum type="arabicPeriod"/>
            </a:pPr>
            <a:r>
              <a:rPr lang="en-US" b="1" dirty="0"/>
              <a:t>Adding to Cart and Checkout</a:t>
            </a:r>
            <a:r>
              <a:rPr lang="en-US" dirty="0"/>
              <a:t>: The customer adds items to their cart and proceeds to checkout. The e-commerce platform uses a secure payment gateway to handle the transaction.</a:t>
            </a:r>
          </a:p>
          <a:p>
            <a:pPr>
              <a:buFont typeface="+mj-lt"/>
              <a:buAutoNum type="arabicPeriod"/>
            </a:pPr>
            <a:r>
              <a:rPr lang="en-US" b="1" dirty="0"/>
              <a:t>Payment Processing</a:t>
            </a:r>
            <a:r>
              <a:rPr lang="en-US" dirty="0"/>
              <a:t>: The customer enters their payment information, which is tokenized and sent to the payment processor via the secure payment gateway.</a:t>
            </a:r>
          </a:p>
          <a:p>
            <a:pPr>
              <a:buFont typeface="+mj-lt"/>
              <a:buAutoNum type="arabicPeriod"/>
            </a:pPr>
            <a:r>
              <a:rPr lang="en-US" b="1" dirty="0"/>
              <a:t>Order Confirmation</a:t>
            </a:r>
            <a:r>
              <a:rPr lang="en-US" dirty="0"/>
              <a:t>: Once the payment is processed, the customer receives an order confirmation. The e-commerce system logs the transaction and monitors it for any signs of fraud.</a:t>
            </a:r>
          </a:p>
          <a:p>
            <a:pPr>
              <a:buFont typeface="+mj-lt"/>
              <a:buAutoNum type="arabicPeriod"/>
            </a:pPr>
            <a:r>
              <a:rPr lang="en-US" b="1" dirty="0"/>
              <a:t>Shipping and Delivery</a:t>
            </a:r>
            <a:r>
              <a:rPr lang="en-US" dirty="0"/>
              <a:t>: The order is shipped to the customer, who can track the shipment through an end-to-end encrypted communication channel provided by the e-commerce platform.</a:t>
            </a:r>
          </a:p>
          <a:p>
            <a:pPr marL="0" indent="0">
              <a:buNone/>
            </a:pPr>
            <a:endParaRPr lang="en-US" dirty="0"/>
          </a:p>
        </p:txBody>
      </p:sp>
    </p:spTree>
    <p:extLst>
      <p:ext uri="{BB962C8B-B14F-4D97-AF65-F5344CB8AC3E}">
        <p14:creationId xmlns:p14="http://schemas.microsoft.com/office/powerpoint/2010/main" val="8354043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A6FAA-79EF-68A5-E1A1-48C2D7629624}"/>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sz="3200" dirty="0"/>
              <a:t>Phishing attack</a:t>
            </a:r>
          </a:p>
        </p:txBody>
      </p:sp>
      <p:pic>
        <p:nvPicPr>
          <p:cNvPr id="5" name="Content Placeholder 4">
            <a:extLst>
              <a:ext uri="{FF2B5EF4-FFF2-40B4-BE49-F238E27FC236}">
                <a16:creationId xmlns:a16="http://schemas.microsoft.com/office/drawing/2014/main" id="{D94ED227-9420-85C4-51A2-4E4EA93355FB}"/>
              </a:ext>
            </a:extLst>
          </p:cNvPr>
          <p:cNvPicPr>
            <a:picLocks noGrp="1" noChangeAspect="1"/>
          </p:cNvPicPr>
          <p:nvPr>
            <p:ph idx="1"/>
          </p:nvPr>
        </p:nvPicPr>
        <p:blipFill rotWithShape="1">
          <a:blip r:embed="rId2"/>
          <a:srcRect r="1" b="18294"/>
          <a:stretch/>
        </p:blipFill>
        <p:spPr>
          <a:xfrm>
            <a:off x="640080" y="640080"/>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4202249796"/>
      </p:ext>
    </p:extLst>
  </p:cSld>
  <p:clrMapOvr>
    <a:overrideClrMapping bg1="dk1" tx1="lt1" bg2="dk2" tx2="lt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5EFEA-7448-329B-7DEB-020BD8CB3A34}"/>
              </a:ext>
            </a:extLst>
          </p:cNvPr>
          <p:cNvSpPr>
            <a:spLocks noGrp="1"/>
          </p:cNvSpPr>
          <p:nvPr>
            <p:ph type="title"/>
          </p:nvPr>
        </p:nvSpPr>
        <p:spPr/>
        <p:txBody>
          <a:bodyPr/>
          <a:lstStyle/>
          <a:p>
            <a:r>
              <a:rPr lang="en-US" dirty="0"/>
              <a:t>Phishing attack</a:t>
            </a:r>
          </a:p>
        </p:txBody>
      </p:sp>
      <p:sp>
        <p:nvSpPr>
          <p:cNvPr id="3" name="Content Placeholder 2">
            <a:extLst>
              <a:ext uri="{FF2B5EF4-FFF2-40B4-BE49-F238E27FC236}">
                <a16:creationId xmlns:a16="http://schemas.microsoft.com/office/drawing/2014/main" id="{C33F89FB-2375-9DD4-9E04-FC3A5C553169}"/>
              </a:ext>
            </a:extLst>
          </p:cNvPr>
          <p:cNvSpPr>
            <a:spLocks noGrp="1"/>
          </p:cNvSpPr>
          <p:nvPr>
            <p:ph idx="1"/>
          </p:nvPr>
        </p:nvSpPr>
        <p:spPr/>
        <p:txBody>
          <a:bodyPr>
            <a:normAutofit fontScale="70000" lnSpcReduction="20000"/>
          </a:bodyPr>
          <a:lstStyle/>
          <a:p>
            <a:r>
              <a:rPr lang="en-US" dirty="0"/>
              <a:t>Phishing attacks are a type of social engineering where attackers attempt to deceive individuals into providing sensitive information such as usernames, passwords, and credit card details by masquerading as a trustworthy entity in electronic communications.</a:t>
            </a:r>
          </a:p>
          <a:p>
            <a:r>
              <a:rPr lang="en-US" dirty="0"/>
              <a:t>Phishing attacks typically use email, social media, phone calls, or fraudulent websites to trick victims into divulging their information.</a:t>
            </a:r>
          </a:p>
          <a:p>
            <a:r>
              <a:rPr lang="en-US" b="1" dirty="0"/>
              <a:t>Key Characteristics of Phishing Attacks:</a:t>
            </a:r>
          </a:p>
          <a:p>
            <a:pPr lvl="1">
              <a:buFont typeface="+mj-lt"/>
              <a:buAutoNum type="arabicPeriod"/>
            </a:pPr>
            <a:r>
              <a:rPr lang="en-US" b="1" dirty="0"/>
              <a:t>Deceptive Communication</a:t>
            </a:r>
            <a:r>
              <a:rPr lang="en-US" dirty="0"/>
              <a:t>: Phishing attacks often involve communications that appear to come from a legitimate source, such as a bank, an online retailer, or a trusted service provider.</a:t>
            </a:r>
          </a:p>
          <a:p>
            <a:pPr lvl="1">
              <a:buFont typeface="+mj-lt"/>
              <a:buAutoNum type="arabicPeriod"/>
            </a:pPr>
            <a:r>
              <a:rPr lang="en-US" b="1" dirty="0"/>
              <a:t>Urgency and Fear</a:t>
            </a:r>
            <a:r>
              <a:rPr lang="en-US" dirty="0"/>
              <a:t>: Attackers create a sense of urgency or fear to prompt quick action from the victim. This could be a warning about a security breach, a problem with the account, or a time-sensitive offer.</a:t>
            </a:r>
          </a:p>
          <a:p>
            <a:pPr lvl="1">
              <a:buFont typeface="+mj-lt"/>
              <a:buAutoNum type="arabicPeriod"/>
            </a:pPr>
            <a:r>
              <a:rPr lang="en-US" b="1" dirty="0"/>
              <a:t>Malicious Links and Attachments</a:t>
            </a:r>
            <a:r>
              <a:rPr lang="en-US" dirty="0"/>
              <a:t>: Phishing emails and messages often contain links to fake websites or attachments that install malware when opened.</a:t>
            </a:r>
          </a:p>
          <a:p>
            <a:pPr lvl="1">
              <a:buFont typeface="+mj-lt"/>
              <a:buAutoNum type="arabicPeriod"/>
            </a:pPr>
            <a:r>
              <a:rPr lang="en-US" b="1" dirty="0"/>
              <a:t>Requests for Sensitive Information</a:t>
            </a:r>
            <a:r>
              <a:rPr lang="en-US" dirty="0"/>
              <a:t>: The ultimate goal of a phishing attack is to obtain sensitive information. Victims are typically asked to enter their credentials, financial information, or personal details.</a:t>
            </a:r>
          </a:p>
          <a:p>
            <a:endParaRPr lang="en-US" dirty="0"/>
          </a:p>
          <a:p>
            <a:endParaRPr lang="en-US" dirty="0"/>
          </a:p>
        </p:txBody>
      </p:sp>
    </p:spTree>
    <p:extLst>
      <p:ext uri="{BB962C8B-B14F-4D97-AF65-F5344CB8AC3E}">
        <p14:creationId xmlns:p14="http://schemas.microsoft.com/office/powerpoint/2010/main" val="7986586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70B12-4C5E-1FC6-1E96-F88834CBCDFE}"/>
              </a:ext>
            </a:extLst>
          </p:cNvPr>
          <p:cNvSpPr>
            <a:spLocks noGrp="1"/>
          </p:cNvSpPr>
          <p:nvPr>
            <p:ph type="title"/>
          </p:nvPr>
        </p:nvSpPr>
        <p:spPr/>
        <p:txBody>
          <a:bodyPr/>
          <a:lstStyle/>
          <a:p>
            <a:r>
              <a:rPr lang="en-US" b="1" dirty="0"/>
              <a:t>Example of a Phishing Attack</a:t>
            </a:r>
            <a:endParaRPr lang="en-US" dirty="0"/>
          </a:p>
        </p:txBody>
      </p:sp>
      <p:sp>
        <p:nvSpPr>
          <p:cNvPr id="3" name="Content Placeholder 2">
            <a:extLst>
              <a:ext uri="{FF2B5EF4-FFF2-40B4-BE49-F238E27FC236}">
                <a16:creationId xmlns:a16="http://schemas.microsoft.com/office/drawing/2014/main" id="{D649CF01-2B10-9251-7094-6D469D36EEE1}"/>
              </a:ext>
            </a:extLst>
          </p:cNvPr>
          <p:cNvSpPr>
            <a:spLocks noGrp="1"/>
          </p:cNvSpPr>
          <p:nvPr>
            <p:ph idx="1"/>
          </p:nvPr>
        </p:nvSpPr>
        <p:spPr/>
        <p:txBody>
          <a:bodyPr>
            <a:normAutofit fontScale="47500" lnSpcReduction="20000"/>
          </a:bodyPr>
          <a:lstStyle/>
          <a:p>
            <a:pPr marL="0" indent="0">
              <a:buNone/>
            </a:pPr>
            <a:r>
              <a:rPr lang="en-US" b="1" dirty="0"/>
              <a:t>Scenario: Phishing Email Targeting Online Banking Customers</a:t>
            </a:r>
          </a:p>
          <a:p>
            <a:pPr>
              <a:buFont typeface="+mj-lt"/>
              <a:buAutoNum type="arabicPeriod"/>
            </a:pPr>
            <a:r>
              <a:rPr lang="en-US" b="1" dirty="0"/>
              <a:t>The Setup</a:t>
            </a:r>
            <a:r>
              <a:rPr lang="en-US" dirty="0"/>
              <a:t>:</a:t>
            </a:r>
          </a:p>
          <a:p>
            <a:pPr marL="742950" lvl="1" indent="-285750">
              <a:buFont typeface="+mj-lt"/>
              <a:buAutoNum type="arabicPeriod"/>
            </a:pPr>
            <a:r>
              <a:rPr lang="en-US" dirty="0"/>
              <a:t>An attacker creates a fake email that appears to come from a legitimate bank. The email is designed to look identical to official communications from the bank, using the bank's logo, color scheme, and formatting.</a:t>
            </a:r>
          </a:p>
          <a:p>
            <a:pPr>
              <a:buFont typeface="+mj-lt"/>
              <a:buAutoNum type="arabicPeriod"/>
            </a:pPr>
            <a:r>
              <a:rPr lang="en-US" b="1" dirty="0"/>
              <a:t>The Bait</a:t>
            </a:r>
            <a:r>
              <a:rPr lang="en-US" dirty="0"/>
              <a:t>:</a:t>
            </a:r>
          </a:p>
          <a:p>
            <a:pPr marL="742950" lvl="1" indent="-285750">
              <a:buFont typeface="+mj-lt"/>
              <a:buAutoNum type="arabicPeriod"/>
            </a:pPr>
            <a:r>
              <a:rPr lang="en-US" dirty="0"/>
              <a:t>The email contains a message warning the recipient that there has been suspicious activity on their account, and immediate action is required to secure their account. The email includes a sense of urgency to provoke an emotional reaction and prompt quick action without careful consideration.</a:t>
            </a:r>
          </a:p>
          <a:p>
            <a:pPr marL="742950" lvl="1" indent="-285750">
              <a:buFont typeface="+mj-lt"/>
              <a:buAutoNum type="arabicPeriod"/>
            </a:pPr>
            <a:r>
              <a:rPr lang="en-US" dirty="0"/>
              <a:t>Example Subject Line: "Immediate Action Required: Suspicious Activity Detected on Your Account"</a:t>
            </a:r>
          </a:p>
          <a:p>
            <a:pPr>
              <a:buFont typeface="+mj-lt"/>
              <a:buAutoNum type="arabicPeriod"/>
            </a:pPr>
            <a:r>
              <a:rPr lang="en-US" b="1" dirty="0"/>
              <a:t>The Hook</a:t>
            </a:r>
            <a:r>
              <a:rPr lang="en-US" dirty="0"/>
              <a:t>:</a:t>
            </a:r>
          </a:p>
          <a:p>
            <a:pPr marL="742950" lvl="1" indent="-285750">
              <a:buFont typeface="+mj-lt"/>
              <a:buAutoNum type="arabicPeriod"/>
            </a:pPr>
            <a:r>
              <a:rPr lang="en-US" dirty="0"/>
              <a:t>The email includes a link that supposedly directs the recipient to the bank's website to verify their account information and secure their account. However, the link actually leads to a fake website controlled by the attacker.</a:t>
            </a:r>
          </a:p>
          <a:p>
            <a:pPr>
              <a:buFont typeface="+mj-lt"/>
              <a:buAutoNum type="arabicPeriod"/>
            </a:pPr>
            <a:r>
              <a:rPr lang="en-US" b="1" dirty="0"/>
              <a:t>The Fake Website</a:t>
            </a:r>
            <a:r>
              <a:rPr lang="en-US" dirty="0"/>
              <a:t>:</a:t>
            </a:r>
          </a:p>
          <a:p>
            <a:pPr marL="742950" lvl="1" indent="-285750">
              <a:buFont typeface="+mj-lt"/>
              <a:buAutoNum type="arabicPeriod"/>
            </a:pPr>
            <a:r>
              <a:rPr lang="en-US" dirty="0"/>
              <a:t>The fake website is a replica of the bank's official website, designed to trick the recipient into believing it is genuine. The URL might be similar to the bank’s real URL but with slight differences (e.g., "</a:t>
            </a:r>
            <a:r>
              <a:rPr lang="en-US" dirty="0">
                <a:hlinkClick r:id="rId2"/>
              </a:rPr>
              <a:t>www.bank-secure.com</a:t>
            </a:r>
            <a:r>
              <a:rPr lang="en-US" dirty="0"/>
              <a:t>" instead of "</a:t>
            </a:r>
            <a:r>
              <a:rPr lang="en-US" dirty="0">
                <a:hlinkClick r:id="rId3"/>
              </a:rPr>
              <a:t>www.bank.com</a:t>
            </a:r>
            <a:r>
              <a:rPr lang="en-US" dirty="0"/>
              <a:t>").</a:t>
            </a:r>
          </a:p>
          <a:p>
            <a:pPr>
              <a:buFont typeface="+mj-lt"/>
              <a:buAutoNum type="arabicPeriod"/>
            </a:pPr>
            <a:r>
              <a:rPr lang="en-US" b="1" dirty="0"/>
              <a:t>The Attack</a:t>
            </a:r>
            <a:r>
              <a:rPr lang="en-US" dirty="0"/>
              <a:t>:</a:t>
            </a:r>
          </a:p>
          <a:p>
            <a:pPr marL="742950" lvl="1" indent="-285750">
              <a:buFont typeface="+mj-lt"/>
              <a:buAutoNum type="arabicPeriod"/>
            </a:pPr>
            <a:r>
              <a:rPr lang="en-US" dirty="0"/>
              <a:t>When the recipient clicks the link and is redirected to the fake website, they are prompted to log in by entering their username and password. They might also be asked to provide additional information, such as their Social Security number, security questions, or credit card details.</a:t>
            </a:r>
          </a:p>
          <a:p>
            <a:pPr>
              <a:buFont typeface="+mj-lt"/>
              <a:buAutoNum type="arabicPeriod"/>
            </a:pPr>
            <a:r>
              <a:rPr lang="en-US" b="1" dirty="0"/>
              <a:t>The Consequence</a:t>
            </a:r>
            <a:r>
              <a:rPr lang="en-US" dirty="0"/>
              <a:t>:</a:t>
            </a:r>
          </a:p>
          <a:p>
            <a:pPr marL="742950" lvl="1" indent="-285750">
              <a:buFont typeface="+mj-lt"/>
              <a:buAutoNum type="arabicPeriod"/>
            </a:pPr>
            <a:r>
              <a:rPr lang="en-US" dirty="0"/>
              <a:t>Once the recipient enters their information, it is captured by the attacker. The attacker can then use this information to gain unauthorized access to the victim's real bank account, potentially leading to financial loss and identity theft.</a:t>
            </a:r>
          </a:p>
          <a:p>
            <a:endParaRPr lang="en-US" dirty="0"/>
          </a:p>
        </p:txBody>
      </p:sp>
    </p:spTree>
    <p:extLst>
      <p:ext uri="{BB962C8B-B14F-4D97-AF65-F5344CB8AC3E}">
        <p14:creationId xmlns:p14="http://schemas.microsoft.com/office/powerpoint/2010/main" val="23261840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12F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1BF76644-9B99-D57A-EA89-F00A437B7659}"/>
              </a:ext>
            </a:extLst>
          </p:cNvPr>
          <p:cNvPicPr>
            <a:picLocks noGrp="1" noChangeAspect="1"/>
          </p:cNvPicPr>
          <p:nvPr>
            <p:ph idx="1"/>
          </p:nvPr>
        </p:nvPicPr>
        <p:blipFill>
          <a:blip r:embed="rId2"/>
          <a:stretch>
            <a:fillRect/>
          </a:stretch>
        </p:blipFill>
        <p:spPr>
          <a:xfrm>
            <a:off x="1209099" y="643467"/>
            <a:ext cx="9773801" cy="5571066"/>
          </a:xfrm>
          <a:prstGeom prst="rect">
            <a:avLst/>
          </a:prstGeom>
        </p:spPr>
      </p:pic>
    </p:spTree>
    <p:extLst>
      <p:ext uri="{BB962C8B-B14F-4D97-AF65-F5344CB8AC3E}">
        <p14:creationId xmlns:p14="http://schemas.microsoft.com/office/powerpoint/2010/main" val="942406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C83-BCD6-AE5C-111A-763D8D0D20AE}"/>
              </a:ext>
            </a:extLst>
          </p:cNvPr>
          <p:cNvSpPr>
            <a:spLocks noGrp="1"/>
          </p:cNvSpPr>
          <p:nvPr>
            <p:ph type="title"/>
          </p:nvPr>
        </p:nvSpPr>
        <p:spPr/>
        <p:txBody>
          <a:bodyPr/>
          <a:lstStyle/>
          <a:p>
            <a:r>
              <a:rPr lang="en-US" b="1" dirty="0"/>
              <a:t>How to Identify and Avoid Phishing Attacks:</a:t>
            </a:r>
            <a:br>
              <a:rPr lang="en-US" b="1" dirty="0"/>
            </a:br>
            <a:endParaRPr lang="en-US" dirty="0"/>
          </a:p>
        </p:txBody>
      </p:sp>
      <p:sp>
        <p:nvSpPr>
          <p:cNvPr id="3" name="Content Placeholder 2">
            <a:extLst>
              <a:ext uri="{FF2B5EF4-FFF2-40B4-BE49-F238E27FC236}">
                <a16:creationId xmlns:a16="http://schemas.microsoft.com/office/drawing/2014/main" id="{2054328D-8553-0E2E-3028-B9293995D13A}"/>
              </a:ext>
            </a:extLst>
          </p:cNvPr>
          <p:cNvSpPr>
            <a:spLocks noGrp="1"/>
          </p:cNvSpPr>
          <p:nvPr>
            <p:ph idx="1"/>
          </p:nvPr>
        </p:nvSpPr>
        <p:spPr/>
        <p:txBody>
          <a:bodyPr>
            <a:normAutofit fontScale="62500" lnSpcReduction="20000"/>
          </a:bodyPr>
          <a:lstStyle/>
          <a:p>
            <a:pPr>
              <a:buFont typeface="+mj-lt"/>
              <a:buAutoNum type="arabicPeriod"/>
            </a:pPr>
            <a:r>
              <a:rPr lang="en-US" b="1" dirty="0"/>
              <a:t>Check the Sender’s Email Address</a:t>
            </a:r>
            <a:r>
              <a:rPr lang="en-US" dirty="0"/>
              <a:t>: Look closely at the sender's email address. Phishing emails often come from addresses that are similar to, but not exactly the same as, official email addresses.</a:t>
            </a:r>
          </a:p>
          <a:p>
            <a:pPr marL="742950" lvl="1" indent="-285750">
              <a:buFont typeface="+mj-lt"/>
              <a:buAutoNum type="arabicPeriod"/>
            </a:pPr>
            <a:r>
              <a:rPr lang="en-US" b="1" dirty="0"/>
              <a:t>Example</a:t>
            </a:r>
            <a:r>
              <a:rPr lang="en-US" dirty="0"/>
              <a:t>: An email from "security@bank-secure.com" instead of "security@bank.com".</a:t>
            </a:r>
          </a:p>
          <a:p>
            <a:pPr>
              <a:buFont typeface="+mj-lt"/>
              <a:buAutoNum type="arabicPeriod"/>
            </a:pPr>
            <a:r>
              <a:rPr lang="en-US" b="1" dirty="0"/>
              <a:t>Hover Over Links</a:t>
            </a:r>
            <a:r>
              <a:rPr lang="en-US" dirty="0"/>
              <a:t>: Hover your mouse over any links in the email (without clicking) to see the actual URL. Be cautious if the URL is not clearly related to the legitimate organization.</a:t>
            </a:r>
          </a:p>
          <a:p>
            <a:pPr marL="742950" lvl="1" indent="-285750">
              <a:buFont typeface="+mj-lt"/>
              <a:buAutoNum type="arabicPeriod"/>
            </a:pPr>
            <a:r>
              <a:rPr lang="en-US" b="1" dirty="0"/>
              <a:t>Example</a:t>
            </a:r>
            <a:r>
              <a:rPr lang="en-US" dirty="0"/>
              <a:t>: Hovering over "Verify Your Account" shows "</a:t>
            </a:r>
            <a:r>
              <a:rPr lang="en-US" dirty="0">
                <a:hlinkClick r:id="rId2"/>
              </a:rPr>
              <a:t>http://www.bank-secure.com</a:t>
            </a:r>
            <a:r>
              <a:rPr lang="en-US" dirty="0"/>
              <a:t>" instead of the bank's official website.</a:t>
            </a:r>
          </a:p>
          <a:p>
            <a:pPr>
              <a:buFont typeface="+mj-lt"/>
              <a:buAutoNum type="arabicPeriod"/>
            </a:pPr>
            <a:r>
              <a:rPr lang="en-US" b="1" dirty="0"/>
              <a:t>Look for Spelling and Grammar Mistakes</a:t>
            </a:r>
            <a:r>
              <a:rPr lang="en-US" dirty="0"/>
              <a:t>: Phishing emails often contain spelling and grammatical errors, which are uncommon in official communications from legitimate organizations.</a:t>
            </a:r>
          </a:p>
          <a:p>
            <a:pPr>
              <a:buFont typeface="+mj-lt"/>
              <a:buAutoNum type="arabicPeriod"/>
            </a:pPr>
            <a:r>
              <a:rPr lang="en-US" b="1" dirty="0"/>
              <a:t>Be Wary of Urgent Requests</a:t>
            </a:r>
            <a:r>
              <a:rPr lang="en-US" dirty="0"/>
              <a:t>: Phishing attacks often create a sense of urgency to prompt quick action. Legitimate organizations typically do not request sensitive information through email.</a:t>
            </a:r>
          </a:p>
          <a:p>
            <a:pPr>
              <a:buFont typeface="+mj-lt"/>
              <a:buAutoNum type="arabicPeriod"/>
            </a:pPr>
            <a:r>
              <a:rPr lang="en-US" b="1" dirty="0"/>
              <a:t>Verify with the Organization</a:t>
            </a:r>
            <a:r>
              <a:rPr lang="en-US" dirty="0"/>
              <a:t>: If you receive a suspicious email, contact the organization directly using a known, trusted method (e.g., their official website or customer service number) to verify the request.</a:t>
            </a:r>
          </a:p>
          <a:p>
            <a:pPr>
              <a:buFont typeface="+mj-lt"/>
              <a:buAutoNum type="arabicPeriod"/>
            </a:pPr>
            <a:r>
              <a:rPr lang="en-US" b="1" dirty="0"/>
              <a:t>Use Security Software</a:t>
            </a:r>
            <a:r>
              <a:rPr lang="en-US" dirty="0"/>
              <a:t>: Keep your computer's security software up to date to help detect and block phishing attacks.</a:t>
            </a:r>
          </a:p>
          <a:p>
            <a:endParaRPr lang="en-US" dirty="0"/>
          </a:p>
        </p:txBody>
      </p:sp>
    </p:spTree>
    <p:extLst>
      <p:ext uri="{BB962C8B-B14F-4D97-AF65-F5344CB8AC3E}">
        <p14:creationId xmlns:p14="http://schemas.microsoft.com/office/powerpoint/2010/main" val="27466800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466461-8484-8A74-BDD1-989EE6EAEB9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Credit card fraud</a:t>
            </a:r>
          </a:p>
        </p:txBody>
      </p:sp>
      <p:pic>
        <p:nvPicPr>
          <p:cNvPr id="5" name="Content Placeholder 4">
            <a:extLst>
              <a:ext uri="{FF2B5EF4-FFF2-40B4-BE49-F238E27FC236}">
                <a16:creationId xmlns:a16="http://schemas.microsoft.com/office/drawing/2014/main" id="{6E8D1DC2-F384-89B4-29AC-58B12F10B1CA}"/>
              </a:ext>
            </a:extLst>
          </p:cNvPr>
          <p:cNvPicPr>
            <a:picLocks noGrp="1" noChangeAspect="1"/>
          </p:cNvPicPr>
          <p:nvPr>
            <p:ph idx="1"/>
          </p:nvPr>
        </p:nvPicPr>
        <p:blipFill>
          <a:blip r:embed="rId2"/>
          <a:stretch>
            <a:fillRect/>
          </a:stretch>
        </p:blipFill>
        <p:spPr>
          <a:xfrm>
            <a:off x="1470528" y="1675227"/>
            <a:ext cx="9250943" cy="4394199"/>
          </a:xfrm>
          <a:prstGeom prst="rect">
            <a:avLst/>
          </a:prstGeom>
        </p:spPr>
      </p:pic>
    </p:spTree>
    <p:extLst>
      <p:ext uri="{BB962C8B-B14F-4D97-AF65-F5344CB8AC3E}">
        <p14:creationId xmlns:p14="http://schemas.microsoft.com/office/powerpoint/2010/main" val="4236943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8FD87-198E-257C-19CA-439A1430CDFC}"/>
              </a:ext>
            </a:extLst>
          </p:cNvPr>
          <p:cNvSpPr>
            <a:spLocks noGrp="1"/>
          </p:cNvSpPr>
          <p:nvPr>
            <p:ph type="title"/>
          </p:nvPr>
        </p:nvSpPr>
        <p:spPr/>
        <p:txBody>
          <a:bodyPr/>
          <a:lstStyle/>
          <a:p>
            <a:r>
              <a:rPr lang="en-US" dirty="0"/>
              <a:t>Network Information Systems</a:t>
            </a:r>
          </a:p>
        </p:txBody>
      </p:sp>
      <p:sp>
        <p:nvSpPr>
          <p:cNvPr id="3" name="Content Placeholder 2">
            <a:extLst>
              <a:ext uri="{FF2B5EF4-FFF2-40B4-BE49-F238E27FC236}">
                <a16:creationId xmlns:a16="http://schemas.microsoft.com/office/drawing/2014/main" id="{5242651A-E2E7-679B-8720-757358FCD0BF}"/>
              </a:ext>
            </a:extLst>
          </p:cNvPr>
          <p:cNvSpPr>
            <a:spLocks noGrp="1"/>
          </p:cNvSpPr>
          <p:nvPr>
            <p:ph idx="1"/>
          </p:nvPr>
        </p:nvSpPr>
        <p:spPr/>
        <p:txBody>
          <a:bodyPr>
            <a:normAutofit fontScale="92500" lnSpcReduction="10000"/>
          </a:bodyPr>
          <a:lstStyle/>
          <a:p>
            <a:r>
              <a:rPr lang="en-US" b="1" dirty="0"/>
              <a:t>Network Security Controls</a:t>
            </a:r>
          </a:p>
          <a:p>
            <a:pPr lvl="1"/>
            <a:r>
              <a:rPr lang="en-US" b="1" dirty="0"/>
              <a:t>Firewalls:</a:t>
            </a:r>
            <a:r>
              <a:rPr lang="en-US" dirty="0"/>
              <a:t> Devices or software that monitor and control incoming and outgoing network traffic based on predefined security rules.</a:t>
            </a:r>
          </a:p>
          <a:p>
            <a:pPr lvl="1"/>
            <a:r>
              <a:rPr lang="en-US" b="1" dirty="0"/>
              <a:t>Intrusion Detection and Prevention Systems (IDS/IPS):</a:t>
            </a:r>
            <a:r>
              <a:rPr lang="en-US" dirty="0"/>
              <a:t> Tools that monitor network traffic for suspicious activity and potential threats, and can take action to block or mitigate those threats.</a:t>
            </a:r>
          </a:p>
          <a:p>
            <a:pPr lvl="1"/>
            <a:r>
              <a:rPr lang="en-US" b="1" dirty="0"/>
              <a:t>Virtual Private Networks (VPNs):</a:t>
            </a:r>
            <a:r>
              <a:rPr lang="en-US" dirty="0"/>
              <a:t> Secure connections over the internet that encrypt data to ensure privacy and protection from eavesdropping.</a:t>
            </a:r>
          </a:p>
          <a:p>
            <a:r>
              <a:rPr lang="en-US" b="1" dirty="0"/>
              <a:t>Data Integrity Controls</a:t>
            </a:r>
          </a:p>
          <a:p>
            <a:pPr lvl="1"/>
            <a:r>
              <a:rPr lang="en-US" b="1" dirty="0"/>
              <a:t>Encryption:</a:t>
            </a:r>
            <a:r>
              <a:rPr lang="en-US" dirty="0"/>
              <a:t> Encrypting data in transit (e.g., SSL/TLS for web traffic, IPsec for network traffic) and at rest to protect it from unauthorized access or tampering.</a:t>
            </a:r>
          </a:p>
          <a:p>
            <a:pPr lvl="1"/>
            <a:r>
              <a:rPr lang="en-US" b="1" dirty="0"/>
              <a:t>Hashing:</a:t>
            </a:r>
            <a:r>
              <a:rPr lang="en-US" dirty="0"/>
              <a:t> Using hash functions to verify data integrity by comparing hash values before and after transmission.</a:t>
            </a:r>
          </a:p>
          <a:p>
            <a:pPr marL="457200" lvl="1" indent="0">
              <a:buNone/>
            </a:pPr>
            <a:endParaRPr lang="en-US" dirty="0"/>
          </a:p>
          <a:p>
            <a:endParaRPr lang="en-US" dirty="0"/>
          </a:p>
        </p:txBody>
      </p:sp>
    </p:spTree>
    <p:extLst>
      <p:ext uri="{BB962C8B-B14F-4D97-AF65-F5344CB8AC3E}">
        <p14:creationId xmlns:p14="http://schemas.microsoft.com/office/powerpoint/2010/main" val="25254567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BE7A9-2F95-4923-6026-393A9BD6EFEB}"/>
              </a:ext>
            </a:extLst>
          </p:cNvPr>
          <p:cNvSpPr>
            <a:spLocks noGrp="1"/>
          </p:cNvSpPr>
          <p:nvPr>
            <p:ph type="title"/>
          </p:nvPr>
        </p:nvSpPr>
        <p:spPr/>
        <p:txBody>
          <a:bodyPr/>
          <a:lstStyle/>
          <a:p>
            <a:r>
              <a:rPr lang="en-US" dirty="0"/>
              <a:t>Credit card fraud</a:t>
            </a:r>
          </a:p>
        </p:txBody>
      </p:sp>
      <p:sp>
        <p:nvSpPr>
          <p:cNvPr id="3" name="Content Placeholder 2">
            <a:extLst>
              <a:ext uri="{FF2B5EF4-FFF2-40B4-BE49-F238E27FC236}">
                <a16:creationId xmlns:a16="http://schemas.microsoft.com/office/drawing/2014/main" id="{0A1A58B8-C08B-4872-83A1-A44EABEEC369}"/>
              </a:ext>
            </a:extLst>
          </p:cNvPr>
          <p:cNvSpPr>
            <a:spLocks noGrp="1"/>
          </p:cNvSpPr>
          <p:nvPr>
            <p:ph idx="1"/>
          </p:nvPr>
        </p:nvSpPr>
        <p:spPr/>
        <p:txBody>
          <a:bodyPr>
            <a:normAutofit fontScale="92500"/>
          </a:bodyPr>
          <a:lstStyle/>
          <a:p>
            <a:r>
              <a:rPr lang="en-US" dirty="0"/>
              <a:t>Credit card fraud is a type of theft involving the unauthorized use of someone else's credit card information to make purchases, withdraw funds, or obtain unauthorized benefits. This can occur through various methods, including physical theft of the card, online fraud, phishing attacks, and data breaches.</a:t>
            </a:r>
          </a:p>
          <a:p>
            <a:r>
              <a:rPr lang="en-US" b="1" dirty="0"/>
              <a:t>Example of Credit Card Fraud</a:t>
            </a:r>
          </a:p>
          <a:p>
            <a:r>
              <a:rPr lang="en-US" b="1" dirty="0"/>
              <a:t>Scenario: Online Credit Card Fraud through a Data Breach</a:t>
            </a:r>
          </a:p>
          <a:p>
            <a:pPr>
              <a:buFont typeface="+mj-lt"/>
              <a:buAutoNum type="arabicPeriod"/>
            </a:pPr>
            <a:r>
              <a:rPr lang="en-US" b="1" dirty="0"/>
              <a:t>The Data Breach</a:t>
            </a:r>
            <a:r>
              <a:rPr lang="en-US" dirty="0"/>
              <a:t>:</a:t>
            </a:r>
          </a:p>
          <a:p>
            <a:pPr marL="742950" lvl="1" indent="-285750">
              <a:buFont typeface="+mj-lt"/>
              <a:buAutoNum type="arabicPeriod"/>
            </a:pPr>
            <a:r>
              <a:rPr lang="en-US" dirty="0"/>
              <a:t>An attacker gains unauthorized access to a large retail company's database through a security vulnerability. The database contains customer information, including names, addresses, and credit card details.</a:t>
            </a:r>
          </a:p>
          <a:p>
            <a:pPr marL="742950" lvl="1" indent="-285750">
              <a:buFont typeface="+mj-lt"/>
              <a:buAutoNum type="arabicPeriod"/>
            </a:pPr>
            <a:endParaRPr lang="en-US" dirty="0"/>
          </a:p>
          <a:p>
            <a:endParaRPr lang="en-US" dirty="0"/>
          </a:p>
        </p:txBody>
      </p:sp>
    </p:spTree>
    <p:extLst>
      <p:ext uri="{BB962C8B-B14F-4D97-AF65-F5344CB8AC3E}">
        <p14:creationId xmlns:p14="http://schemas.microsoft.com/office/powerpoint/2010/main" val="24403900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6FD3C-3FBC-EF90-BBA7-F4CDA142EAD0}"/>
              </a:ext>
            </a:extLst>
          </p:cNvPr>
          <p:cNvSpPr>
            <a:spLocks noGrp="1"/>
          </p:cNvSpPr>
          <p:nvPr>
            <p:ph type="title"/>
          </p:nvPr>
        </p:nvSpPr>
        <p:spPr/>
        <p:txBody>
          <a:bodyPr/>
          <a:lstStyle/>
          <a:p>
            <a:r>
              <a:rPr lang="en-US" b="1" dirty="0"/>
              <a:t>Example of Credit Card Fraud</a:t>
            </a:r>
            <a:br>
              <a:rPr lang="en-US" b="1" dirty="0"/>
            </a:br>
            <a:endParaRPr lang="en-US" dirty="0"/>
          </a:p>
        </p:txBody>
      </p:sp>
      <p:sp>
        <p:nvSpPr>
          <p:cNvPr id="3" name="Content Placeholder 2">
            <a:extLst>
              <a:ext uri="{FF2B5EF4-FFF2-40B4-BE49-F238E27FC236}">
                <a16:creationId xmlns:a16="http://schemas.microsoft.com/office/drawing/2014/main" id="{AB701A7B-2F13-E5B3-A40A-A9FDF13C1C7F}"/>
              </a:ext>
            </a:extLst>
          </p:cNvPr>
          <p:cNvSpPr>
            <a:spLocks noGrp="1"/>
          </p:cNvSpPr>
          <p:nvPr>
            <p:ph idx="1"/>
          </p:nvPr>
        </p:nvSpPr>
        <p:spPr/>
        <p:txBody>
          <a:bodyPr>
            <a:normAutofit fontScale="77500" lnSpcReduction="20000"/>
          </a:bodyPr>
          <a:lstStyle/>
          <a:p>
            <a:r>
              <a:rPr lang="en-US" b="1" dirty="0"/>
              <a:t>Scenario: Online Credit Card Fraud through a Data Breach</a:t>
            </a:r>
          </a:p>
          <a:p>
            <a:pPr>
              <a:buFont typeface="+mj-lt"/>
              <a:buAutoNum type="arabicPeriod"/>
            </a:pPr>
            <a:r>
              <a:rPr lang="en-US" b="1" dirty="0"/>
              <a:t>The Data Breach</a:t>
            </a:r>
            <a:r>
              <a:rPr lang="en-US" dirty="0"/>
              <a:t>:</a:t>
            </a:r>
          </a:p>
          <a:p>
            <a:pPr marL="742950" lvl="1" indent="-285750">
              <a:buFont typeface="+mj-lt"/>
              <a:buAutoNum type="arabicPeriod"/>
            </a:pPr>
            <a:r>
              <a:rPr lang="en-US" dirty="0"/>
              <a:t>An attacker gains unauthorized access to a large retail company's database through a security vulnerability. The database contains customer information, including names, addresses, and credit card details.</a:t>
            </a:r>
          </a:p>
          <a:p>
            <a:pPr>
              <a:buFont typeface="+mj-lt"/>
              <a:buAutoNum type="arabicPeriod"/>
            </a:pPr>
            <a:r>
              <a:rPr lang="en-US" b="1" dirty="0"/>
              <a:t>Harvesting Credit Card Information</a:t>
            </a:r>
            <a:r>
              <a:rPr lang="en-US" dirty="0"/>
              <a:t>:</a:t>
            </a:r>
          </a:p>
          <a:p>
            <a:pPr marL="742950" lvl="1" indent="-285750">
              <a:buFont typeface="+mj-lt"/>
              <a:buAutoNum type="arabicPeriod"/>
            </a:pPr>
            <a:r>
              <a:rPr lang="en-US" dirty="0"/>
              <a:t>The attacker extracts the credit card information of thousands of customers from the compromised database. This information includes credit card numbers, expiration dates, and CVV codes.</a:t>
            </a:r>
          </a:p>
          <a:p>
            <a:pPr>
              <a:buFont typeface="+mj-lt"/>
              <a:buAutoNum type="arabicPeriod"/>
            </a:pPr>
            <a:r>
              <a:rPr lang="en-US" b="1" dirty="0"/>
              <a:t>Selling Information on the Dark Web</a:t>
            </a:r>
            <a:r>
              <a:rPr lang="en-US" dirty="0"/>
              <a:t>:</a:t>
            </a:r>
          </a:p>
          <a:p>
            <a:pPr marL="742950" lvl="1" indent="-285750">
              <a:buFont typeface="+mj-lt"/>
              <a:buAutoNum type="arabicPeriod"/>
            </a:pPr>
            <a:r>
              <a:rPr lang="en-US" dirty="0"/>
              <a:t>The stolen credit card information is sold on the dark web to other cybercriminals who specialize in credit card fraud.</a:t>
            </a:r>
          </a:p>
          <a:p>
            <a:pPr>
              <a:buFont typeface="+mj-lt"/>
              <a:buAutoNum type="arabicPeriod"/>
            </a:pPr>
            <a:r>
              <a:rPr lang="en-US" b="1" dirty="0"/>
              <a:t>Making Unauthorized Purchases</a:t>
            </a:r>
            <a:r>
              <a:rPr lang="en-US" dirty="0"/>
              <a:t>:</a:t>
            </a:r>
          </a:p>
          <a:p>
            <a:pPr marL="742950" lvl="1" indent="-285750">
              <a:buFont typeface="+mj-lt"/>
              <a:buAutoNum type="arabicPeriod"/>
            </a:pPr>
            <a:r>
              <a:rPr lang="en-US" dirty="0"/>
              <a:t>Cybercriminals use the stolen credit card information to make unauthorized purchases online. They typically buy high-value items like electronics, which can be easily resold for cash.</a:t>
            </a:r>
          </a:p>
          <a:p>
            <a:endParaRPr lang="en-US" dirty="0"/>
          </a:p>
        </p:txBody>
      </p:sp>
    </p:spTree>
    <p:extLst>
      <p:ext uri="{BB962C8B-B14F-4D97-AF65-F5344CB8AC3E}">
        <p14:creationId xmlns:p14="http://schemas.microsoft.com/office/powerpoint/2010/main" val="10441024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1B2B030-4738-4359-9E46-144B7C8BFF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 y="8300"/>
            <a:ext cx="12193117" cy="68497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E722B2DD-E14D-4972-9D98-5D6E61B1B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E77A037-B225-F23A-7085-80C24B14ACE9}"/>
              </a:ext>
            </a:extLst>
          </p:cNvPr>
          <p:cNvPicPr>
            <a:picLocks noGrp="1" noChangeAspect="1"/>
          </p:cNvPicPr>
          <p:nvPr>
            <p:ph idx="1"/>
          </p:nvPr>
        </p:nvPicPr>
        <p:blipFill rotWithShape="1">
          <a:blip r:embed="rId2"/>
          <a:srcRect b="761"/>
          <a:stretch/>
        </p:blipFill>
        <p:spPr>
          <a:xfrm>
            <a:off x="20" y="10"/>
            <a:ext cx="12191980" cy="6866290"/>
          </a:xfrm>
          <a:prstGeom prst="rect">
            <a:avLst/>
          </a:prstGeom>
        </p:spPr>
      </p:pic>
    </p:spTree>
    <p:extLst>
      <p:ext uri="{BB962C8B-B14F-4D97-AF65-F5344CB8AC3E}">
        <p14:creationId xmlns:p14="http://schemas.microsoft.com/office/powerpoint/2010/main" val="6012569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8709E-5250-26DA-8D50-E2A0A347DF82}"/>
              </a:ext>
            </a:extLst>
          </p:cNvPr>
          <p:cNvSpPr>
            <a:spLocks noGrp="1"/>
          </p:cNvSpPr>
          <p:nvPr>
            <p:ph type="title"/>
          </p:nvPr>
        </p:nvSpPr>
        <p:spPr/>
        <p:txBody>
          <a:bodyPr/>
          <a:lstStyle/>
          <a:p>
            <a:r>
              <a:rPr lang="en-US" dirty="0"/>
              <a:t>XSS</a:t>
            </a:r>
          </a:p>
        </p:txBody>
      </p:sp>
      <p:sp>
        <p:nvSpPr>
          <p:cNvPr id="3" name="Content Placeholder 2">
            <a:extLst>
              <a:ext uri="{FF2B5EF4-FFF2-40B4-BE49-F238E27FC236}">
                <a16:creationId xmlns:a16="http://schemas.microsoft.com/office/drawing/2014/main" id="{ACBDC5DF-79DD-235C-A8FC-B62A397EDDD2}"/>
              </a:ext>
            </a:extLst>
          </p:cNvPr>
          <p:cNvSpPr>
            <a:spLocks noGrp="1"/>
          </p:cNvSpPr>
          <p:nvPr>
            <p:ph idx="1"/>
          </p:nvPr>
        </p:nvSpPr>
        <p:spPr/>
        <p:txBody>
          <a:bodyPr>
            <a:normAutofit fontScale="85000" lnSpcReduction="20000"/>
          </a:bodyPr>
          <a:lstStyle/>
          <a:p>
            <a:r>
              <a:rPr lang="en-US" dirty="0"/>
              <a:t>Cross-Site Scripting (XSS) is a type of security vulnerability typically found in web applications. It allows attackers to inject malicious scripts into webpages viewed by other users. </a:t>
            </a:r>
          </a:p>
          <a:p>
            <a:r>
              <a:rPr lang="en-US" dirty="0"/>
              <a:t>These scripts can then be executed in the context of the user's browser, potentially leading to data theft, session hijacking, and other malicious activities.</a:t>
            </a:r>
          </a:p>
          <a:p>
            <a:r>
              <a:rPr lang="en-US" b="1" dirty="0"/>
              <a:t>Types of XSS</a:t>
            </a:r>
          </a:p>
          <a:p>
            <a:pPr lvl="1">
              <a:buFont typeface="+mj-lt"/>
              <a:buAutoNum type="arabicPeriod"/>
            </a:pPr>
            <a:r>
              <a:rPr lang="en-US" b="1" dirty="0"/>
              <a:t>Stored XSS (Persistent XSS)</a:t>
            </a:r>
            <a:r>
              <a:rPr lang="en-US" dirty="0"/>
              <a:t>: The malicious script is permanently stored on the target server, such as in a database, message forum, visitor log, or comment field.</a:t>
            </a:r>
          </a:p>
          <a:p>
            <a:pPr lvl="1">
              <a:buFont typeface="+mj-lt"/>
              <a:buAutoNum type="arabicPeriod"/>
            </a:pPr>
            <a:r>
              <a:rPr lang="en-US" b="1" dirty="0"/>
              <a:t>Reflected XSS (Non-Persistent XSS)</a:t>
            </a:r>
            <a:r>
              <a:rPr lang="en-US" dirty="0"/>
              <a:t>: The malicious script is reflected off a web server, typically in an error message, search result, or any other response that includes some or all of the input sent to the server as part of the request.</a:t>
            </a:r>
          </a:p>
          <a:p>
            <a:pPr lvl="1">
              <a:buFont typeface="+mj-lt"/>
              <a:buAutoNum type="arabicPeriod"/>
            </a:pPr>
            <a:r>
              <a:rPr lang="en-US" b="1" dirty="0"/>
              <a:t>DOM-Based XSS</a:t>
            </a:r>
            <a:r>
              <a:rPr lang="en-US" dirty="0"/>
              <a:t>: The vulnerability is in the client-side code rather than the server-side code. The attack is executed as a result of modifying the DOM environment in the victim’s browser.</a:t>
            </a:r>
          </a:p>
          <a:p>
            <a:endParaRPr lang="en-US" dirty="0"/>
          </a:p>
        </p:txBody>
      </p:sp>
    </p:spTree>
    <p:extLst>
      <p:ext uri="{BB962C8B-B14F-4D97-AF65-F5344CB8AC3E}">
        <p14:creationId xmlns:p14="http://schemas.microsoft.com/office/powerpoint/2010/main" val="19882924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23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E7C711-1E9B-7284-C118-DC7D9AB7DD1A}"/>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Example</a:t>
            </a:r>
          </a:p>
        </p:txBody>
      </p:sp>
      <p:pic>
        <p:nvPicPr>
          <p:cNvPr id="6" name="Content Placeholder 5">
            <a:extLst>
              <a:ext uri="{FF2B5EF4-FFF2-40B4-BE49-F238E27FC236}">
                <a16:creationId xmlns:a16="http://schemas.microsoft.com/office/drawing/2014/main" id="{5FB012D0-251E-8B47-C7AE-0D68EE5E5526}"/>
              </a:ext>
            </a:extLst>
          </p:cNvPr>
          <p:cNvPicPr>
            <a:picLocks noGrp="1" noChangeAspect="1"/>
          </p:cNvPicPr>
          <p:nvPr>
            <p:ph idx="1"/>
          </p:nvPr>
        </p:nvPicPr>
        <p:blipFill>
          <a:blip r:embed="rId2"/>
          <a:stretch>
            <a:fillRect/>
          </a:stretch>
        </p:blipFill>
        <p:spPr>
          <a:xfrm>
            <a:off x="3586481" y="132080"/>
            <a:ext cx="8605520" cy="6573520"/>
          </a:xfrm>
          <a:prstGeom prst="rect">
            <a:avLst/>
          </a:prstGeom>
        </p:spPr>
      </p:pic>
    </p:spTree>
    <p:extLst>
      <p:ext uri="{BB962C8B-B14F-4D97-AF65-F5344CB8AC3E}">
        <p14:creationId xmlns:p14="http://schemas.microsoft.com/office/powerpoint/2010/main" val="20139517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084A54F-55B3-8277-07E8-C170999E3CA9}"/>
              </a:ext>
            </a:extLst>
          </p:cNvPr>
          <p:cNvPicPr>
            <a:picLocks noGrp="1" noChangeAspect="1"/>
          </p:cNvPicPr>
          <p:nvPr>
            <p:ph idx="1"/>
          </p:nvPr>
        </p:nvPicPr>
        <p:blipFill rotWithShape="1">
          <a:blip r:embed="rId2"/>
          <a:srcRect t="10049" r="-2" b="-2"/>
          <a:stretch/>
        </p:blipFill>
        <p:spPr>
          <a:xfrm>
            <a:off x="-6588" y="10"/>
            <a:ext cx="12198588" cy="6857990"/>
          </a:xfrm>
          <a:prstGeom prst="rect">
            <a:avLst/>
          </a:prstGeom>
        </p:spPr>
      </p:pic>
    </p:spTree>
    <p:extLst>
      <p:ext uri="{BB962C8B-B14F-4D97-AF65-F5344CB8AC3E}">
        <p14:creationId xmlns:p14="http://schemas.microsoft.com/office/powerpoint/2010/main" val="53631263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A3DD83B-9C3C-7B3D-CAE3-F1B827528FA9}"/>
              </a:ext>
            </a:extLst>
          </p:cNvPr>
          <p:cNvPicPr>
            <a:picLocks noGrp="1" noChangeAspect="1"/>
          </p:cNvPicPr>
          <p:nvPr>
            <p:ph idx="1"/>
          </p:nvPr>
        </p:nvPicPr>
        <p:blipFill rotWithShape="1">
          <a:blip r:embed="rId2"/>
          <a:srcRect l="190" r="3939" b="-2"/>
          <a:stretch/>
        </p:blipFill>
        <p:spPr>
          <a:xfrm>
            <a:off x="865141" y="871147"/>
            <a:ext cx="10488660" cy="5114714"/>
          </a:xfrm>
          <a:prstGeom prst="rect">
            <a:avLst/>
          </a:prstGeom>
        </p:spPr>
      </p:pic>
      <p:cxnSp>
        <p:nvCxnSpPr>
          <p:cNvPr id="10" name="Straight Connector 9">
            <a:extLst>
              <a:ext uri="{FF2B5EF4-FFF2-40B4-BE49-F238E27FC236}">
                <a16:creationId xmlns:a16="http://schemas.microsoft.com/office/drawing/2014/main" id="{EBC8029E-E679-5CC4-DE1F-B1AA37452C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1" y="5966048"/>
            <a:ext cx="104775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37919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433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0B788B-0D3B-7FB6-77FD-51A7B939D555}"/>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How to prevent XSS</a:t>
            </a:r>
          </a:p>
        </p:txBody>
      </p:sp>
      <p:pic>
        <p:nvPicPr>
          <p:cNvPr id="5" name="Content Placeholder 4">
            <a:extLst>
              <a:ext uri="{FF2B5EF4-FFF2-40B4-BE49-F238E27FC236}">
                <a16:creationId xmlns:a16="http://schemas.microsoft.com/office/drawing/2014/main" id="{A0A751B8-9E47-01D3-F5C9-07EB076DB7B1}"/>
              </a:ext>
            </a:extLst>
          </p:cNvPr>
          <p:cNvPicPr>
            <a:picLocks noGrp="1" noChangeAspect="1"/>
          </p:cNvPicPr>
          <p:nvPr>
            <p:ph idx="1"/>
          </p:nvPr>
        </p:nvPicPr>
        <p:blipFill>
          <a:blip r:embed="rId2"/>
          <a:stretch>
            <a:fillRect/>
          </a:stretch>
        </p:blipFill>
        <p:spPr>
          <a:xfrm>
            <a:off x="4350805" y="640080"/>
            <a:ext cx="7061793" cy="5578816"/>
          </a:xfrm>
          <a:prstGeom prst="rect">
            <a:avLst/>
          </a:prstGeom>
        </p:spPr>
      </p:pic>
    </p:spTree>
    <p:extLst>
      <p:ext uri="{BB962C8B-B14F-4D97-AF65-F5344CB8AC3E}">
        <p14:creationId xmlns:p14="http://schemas.microsoft.com/office/powerpoint/2010/main" val="7526041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83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75F30E-B980-C603-FDCB-251A2120AA0D}"/>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dirty="0">
                <a:solidFill>
                  <a:srgbClr val="FFFFFF"/>
                </a:solidFill>
              </a:rPr>
              <a:t>How to prevent XSS</a:t>
            </a:r>
            <a:endParaRPr lang="en-US" sz="2600" kern="1200" dirty="0">
              <a:solidFill>
                <a:srgbClr val="FFFFFF"/>
              </a:solidFill>
              <a:latin typeface="+mj-lt"/>
              <a:ea typeface="+mj-ea"/>
              <a:cs typeface="+mj-cs"/>
            </a:endParaRPr>
          </a:p>
        </p:txBody>
      </p:sp>
      <p:pic>
        <p:nvPicPr>
          <p:cNvPr id="5" name="Content Placeholder 4">
            <a:extLst>
              <a:ext uri="{FF2B5EF4-FFF2-40B4-BE49-F238E27FC236}">
                <a16:creationId xmlns:a16="http://schemas.microsoft.com/office/drawing/2014/main" id="{05CD6136-94E9-2D95-0FE7-ABC9E4970AC2}"/>
              </a:ext>
            </a:extLst>
          </p:cNvPr>
          <p:cNvPicPr>
            <a:picLocks noGrp="1" noChangeAspect="1"/>
          </p:cNvPicPr>
          <p:nvPr>
            <p:ph idx="1"/>
          </p:nvPr>
        </p:nvPicPr>
        <p:blipFill>
          <a:blip r:embed="rId2"/>
          <a:stretch>
            <a:fillRect/>
          </a:stretch>
        </p:blipFill>
        <p:spPr>
          <a:xfrm>
            <a:off x="4072420" y="961812"/>
            <a:ext cx="7120559" cy="4930987"/>
          </a:xfrm>
          <a:prstGeom prst="rect">
            <a:avLst/>
          </a:prstGeom>
        </p:spPr>
      </p:pic>
    </p:spTree>
    <p:extLst>
      <p:ext uri="{BB962C8B-B14F-4D97-AF65-F5344CB8AC3E}">
        <p14:creationId xmlns:p14="http://schemas.microsoft.com/office/powerpoint/2010/main" val="39213332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F4D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CE2E21-118B-E2F3-D677-5F85B65D0854}"/>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Bad bots</a:t>
            </a:r>
          </a:p>
        </p:txBody>
      </p:sp>
      <p:pic>
        <p:nvPicPr>
          <p:cNvPr id="5" name="Content Placeholder 4">
            <a:extLst>
              <a:ext uri="{FF2B5EF4-FFF2-40B4-BE49-F238E27FC236}">
                <a16:creationId xmlns:a16="http://schemas.microsoft.com/office/drawing/2014/main" id="{881D8D17-261C-E707-3BE4-112CB01A3739}"/>
              </a:ext>
            </a:extLst>
          </p:cNvPr>
          <p:cNvPicPr>
            <a:picLocks noGrp="1" noChangeAspect="1"/>
          </p:cNvPicPr>
          <p:nvPr>
            <p:ph idx="1"/>
          </p:nvPr>
        </p:nvPicPr>
        <p:blipFill>
          <a:blip r:embed="rId2"/>
          <a:stretch>
            <a:fillRect/>
          </a:stretch>
        </p:blipFill>
        <p:spPr>
          <a:xfrm>
            <a:off x="4038600" y="1432581"/>
            <a:ext cx="7188199" cy="3989449"/>
          </a:xfrm>
          <a:prstGeom prst="rect">
            <a:avLst/>
          </a:prstGeom>
        </p:spPr>
      </p:pic>
    </p:spTree>
    <p:extLst>
      <p:ext uri="{BB962C8B-B14F-4D97-AF65-F5344CB8AC3E}">
        <p14:creationId xmlns:p14="http://schemas.microsoft.com/office/powerpoint/2010/main" val="40577112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206</TotalTime>
  <Words>10517</Words>
  <Application>Microsoft Office PowerPoint</Application>
  <PresentationFormat>Widescreen</PresentationFormat>
  <Paragraphs>658</Paragraphs>
  <Slides>115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115</vt:i4>
      </vt:variant>
    </vt:vector>
  </HeadingPairs>
  <TitlesOfParts>
    <vt:vector size="120" baseType="lpstr">
      <vt:lpstr>Aptos</vt:lpstr>
      <vt:lpstr>Aptos Display</vt:lpstr>
      <vt:lpstr>Arial</vt:lpstr>
      <vt:lpstr>Arial Unicode MS</vt:lpstr>
      <vt:lpstr>Office Theme</vt:lpstr>
      <vt:lpstr>Control of IS</vt:lpstr>
      <vt:lpstr>General Controls</vt:lpstr>
      <vt:lpstr>General Controls</vt:lpstr>
      <vt:lpstr>Application controls</vt:lpstr>
      <vt:lpstr>Application Controls</vt:lpstr>
      <vt:lpstr>Application Controls</vt:lpstr>
      <vt:lpstr>Examples of General vs. Application Controls in Practice</vt:lpstr>
      <vt:lpstr>Network Information Systems</vt:lpstr>
      <vt:lpstr>Network Information Systems</vt:lpstr>
      <vt:lpstr>Network Information Systems</vt:lpstr>
      <vt:lpstr>Network Information Systems</vt:lpstr>
      <vt:lpstr>Network Information Systems</vt:lpstr>
      <vt:lpstr>Audit of IS</vt:lpstr>
      <vt:lpstr>Objective of IS audit</vt:lpstr>
      <vt:lpstr>Benefits of IS audit</vt:lpstr>
      <vt:lpstr>Examples</vt:lpstr>
      <vt:lpstr>PowerPoint Presentation</vt:lpstr>
      <vt:lpstr>PowerPoint Presentation</vt:lpstr>
      <vt:lpstr>PowerPoint Presentation</vt:lpstr>
      <vt:lpstr>Audit trail</vt:lpstr>
      <vt:lpstr>Objectives of audit trail</vt:lpstr>
      <vt:lpstr>Objectives of audit trail</vt:lpstr>
      <vt:lpstr>Objectives of audit trail</vt:lpstr>
      <vt:lpstr>PowerPoint Presentation</vt:lpstr>
      <vt:lpstr>PowerPoint Presentation</vt:lpstr>
      <vt:lpstr>Security of information systems</vt:lpstr>
      <vt:lpstr>Information Security : CIA triad</vt:lpstr>
      <vt:lpstr>Confidentiality</vt:lpstr>
      <vt:lpstr>Integrity</vt:lpstr>
      <vt:lpstr>Availability</vt:lpstr>
      <vt:lpstr>Firewall</vt:lpstr>
      <vt:lpstr>Firewall</vt:lpstr>
      <vt:lpstr>How firewall works?</vt:lpstr>
      <vt:lpstr>PowerPoint Presentation</vt:lpstr>
      <vt:lpstr>WAF</vt:lpstr>
      <vt:lpstr>PowerPoint Presentation</vt:lpstr>
      <vt:lpstr>IDS</vt:lpstr>
      <vt:lpstr>IDS</vt:lpstr>
      <vt:lpstr>Benefits IDS</vt:lpstr>
      <vt:lpstr>PowerPoint Presentation</vt:lpstr>
      <vt:lpstr>PowerPoint Presentation</vt:lpstr>
      <vt:lpstr>Layered Security</vt:lpstr>
      <vt:lpstr>Consumer layered security strategy</vt:lpstr>
      <vt:lpstr>Consumer layered security strategy</vt:lpstr>
      <vt:lpstr>Consumer layered security strategy</vt:lpstr>
      <vt:lpstr>Consumer layered security strategy</vt:lpstr>
      <vt:lpstr>Consumer layered security strategy</vt:lpstr>
      <vt:lpstr>Enterprise layered security strategy</vt:lpstr>
      <vt:lpstr>Enterprise layered security strategy</vt:lpstr>
      <vt:lpstr>Enterprise layered security strategy</vt:lpstr>
      <vt:lpstr>Enterprise layered security strategy</vt:lpstr>
      <vt:lpstr>Enterprise layered security strategy</vt:lpstr>
      <vt:lpstr>Enterprise layered security strategy</vt:lpstr>
      <vt:lpstr>SSL (Secure Sockets Layer) Certificate</vt:lpstr>
      <vt:lpstr>SSL</vt:lpstr>
      <vt:lpstr>PowerPoint Presentation</vt:lpstr>
      <vt:lpstr>PowerPoint Presentation</vt:lpstr>
      <vt:lpstr>PowerPoint Presentation</vt:lpstr>
      <vt:lpstr>Key Features</vt:lpstr>
      <vt:lpstr>Types of SSL Certificate</vt:lpstr>
      <vt:lpstr>PowerPoint Presentation</vt:lpstr>
      <vt:lpstr>PowerPoint Presentation</vt:lpstr>
      <vt:lpstr>Benefits</vt:lpstr>
      <vt:lpstr>PowerPoint Presentation</vt:lpstr>
      <vt:lpstr>PowerPoint Presentation</vt:lpstr>
      <vt:lpstr>PowerPoint Presentation</vt:lpstr>
      <vt:lpstr>Remote access authentication</vt:lpstr>
      <vt:lpstr>Remote access authentication</vt:lpstr>
      <vt:lpstr>Example</vt:lpstr>
      <vt:lpstr>Example</vt:lpstr>
      <vt:lpstr>Content control and policy based encryption</vt:lpstr>
      <vt:lpstr>Content Control and policy based encryption</vt:lpstr>
      <vt:lpstr>Content control and policy-based encryption</vt:lpstr>
      <vt:lpstr>Content Control</vt:lpstr>
      <vt:lpstr>Policy based encryption</vt:lpstr>
      <vt:lpstr>Example Scenario: Combining Content Control and Policy-Based Encryption</vt:lpstr>
      <vt:lpstr>Example of security in e-commerce transaction</vt:lpstr>
      <vt:lpstr>PowerPoint Presentation</vt:lpstr>
      <vt:lpstr>PowerPoint Presentation</vt:lpstr>
      <vt:lpstr>PowerPoint Presentation</vt:lpstr>
      <vt:lpstr>PowerPoint Presentation</vt:lpstr>
      <vt:lpstr>PowerPoint Presentation</vt:lpstr>
      <vt:lpstr>Example</vt:lpstr>
      <vt:lpstr>Phishing attack</vt:lpstr>
      <vt:lpstr>Phishing attack</vt:lpstr>
      <vt:lpstr>Example of a Phishing Attack</vt:lpstr>
      <vt:lpstr>PowerPoint Presentation</vt:lpstr>
      <vt:lpstr>How to Identify and Avoid Phishing Attacks: </vt:lpstr>
      <vt:lpstr>Credit card fraud</vt:lpstr>
      <vt:lpstr>Credit card fraud</vt:lpstr>
      <vt:lpstr>Example of Credit Card Fraud </vt:lpstr>
      <vt:lpstr>PowerPoint Presentation</vt:lpstr>
      <vt:lpstr>XSS</vt:lpstr>
      <vt:lpstr>Example</vt:lpstr>
      <vt:lpstr>PowerPoint Presentation</vt:lpstr>
      <vt:lpstr>PowerPoint Presentation</vt:lpstr>
      <vt:lpstr>How to prevent XSS</vt:lpstr>
      <vt:lpstr>How to prevent XSS</vt:lpstr>
      <vt:lpstr>Bad bots</vt:lpstr>
      <vt:lpstr>Bad bots</vt:lpstr>
      <vt:lpstr>Bad bots</vt:lpstr>
      <vt:lpstr>Bad bots</vt:lpstr>
      <vt:lpstr>SQL Injection</vt:lpstr>
      <vt:lpstr>PowerPoint Presentation</vt:lpstr>
      <vt:lpstr>PowerPoint Presentation</vt:lpstr>
      <vt:lpstr>PowerPoint Presentation</vt:lpstr>
      <vt:lpstr>Key Points</vt:lpstr>
      <vt:lpstr>Example</vt:lpstr>
      <vt:lpstr>PowerPoint Presentation</vt:lpstr>
      <vt:lpstr>Impacts</vt:lpstr>
      <vt:lpstr>Prevent SQL injection</vt:lpstr>
      <vt:lpstr>PowerPoint Presentation</vt:lpstr>
      <vt:lpstr>DDOS</vt:lpstr>
      <vt:lpstr>Key Characteristics of DDoS Attacks: </vt:lpstr>
      <vt:lpstr>Example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Control of IS</dc:title>
  <dc:creator>Surendra Kc</dc:creator>
  <cp:lastModifiedBy>Surendra Kc</cp:lastModifiedBy>
  <cp:revision>84</cp:revision>
  <dcterms:created xsi:type="dcterms:W3CDTF">2024-05-29T12:06:37Z</dcterms:created>
  <dcterms:modified xsi:type="dcterms:W3CDTF">2024-06-05T13:04:55Z</dcterms:modified>
</cp:coreProperties>
</file>